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T Octosquares Compressed" charset="1" panose="02010001040000080307"/>
      <p:regular r:id="rId29"/>
    </p:embeddedFont>
    <p:embeddedFont>
      <p:font typeface="Montserrat Bold" charset="1" panose="00000800000000000000"/>
      <p:regular r:id="rId30"/>
    </p:embeddedFont>
    <p:embeddedFont>
      <p:font typeface="Be Vietnam Ultra-Bold" charset="1" panose="00000900000000000000"/>
      <p:regular r:id="rId31"/>
    </p:embeddedFont>
    <p:embeddedFont>
      <p:font typeface="Open Sans Bold" charset="1" panose="00000000000000000000"/>
      <p:regular r:id="rId32"/>
    </p:embeddedFont>
    <p:embeddedFont>
      <p:font typeface="Now Bold" charset="1" panose="00000800000000000000"/>
      <p:regular r:id="rId33"/>
    </p:embeddedFont>
    <p:embeddedFont>
      <p:font typeface="DM Sans Bold" charset="1" panose="00000000000000000000"/>
      <p:regular r:id="rId34"/>
    </p:embeddedFont>
    <p:embeddedFont>
      <p:font typeface="Poppins Bold" charset="1" panose="00000800000000000000"/>
      <p:regular r:id="rId35"/>
    </p:embeddedFont>
    <p:embeddedFont>
      <p:font typeface="DM Sans" charset="1" panose="00000000000000000000"/>
      <p:regular r:id="rId36"/>
    </p:embeddedFont>
    <p:embeddedFont>
      <p:font typeface="Open Sauce" charset="1" panose="00000500000000000000"/>
      <p:regular r:id="rId37"/>
    </p:embeddedFont>
    <p:embeddedFont>
      <p:font typeface="TT Octosquares Bold" charset="1" panose="0201000104000008030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79.png" Type="http://schemas.openxmlformats.org/officeDocument/2006/relationships/image"/><Relationship Id="rId18" Target="../media/image80.svg" Type="http://schemas.openxmlformats.org/officeDocument/2006/relationships/image"/><Relationship Id="rId19" Target="../media/image81.png" Type="http://schemas.openxmlformats.org/officeDocument/2006/relationships/image"/><Relationship Id="rId2" Target="../media/image64.png" Type="http://schemas.openxmlformats.org/officeDocument/2006/relationships/image"/><Relationship Id="rId20" Target="../media/image82.svg" Type="http://schemas.openxmlformats.org/officeDocument/2006/relationships/image"/><Relationship Id="rId21" Target="../media/image83.png" Type="http://schemas.openxmlformats.org/officeDocument/2006/relationships/image"/><Relationship Id="rId22" Target="../media/image84.svg" Type="http://schemas.openxmlformats.org/officeDocument/2006/relationships/image"/><Relationship Id="rId23" Target="../media/image85.png" Type="http://schemas.openxmlformats.org/officeDocument/2006/relationships/image"/><Relationship Id="rId24" Target="../media/image86.svg" Type="http://schemas.openxmlformats.org/officeDocument/2006/relationships/image"/><Relationship Id="rId25" Target="../media/image87.png" Type="http://schemas.openxmlformats.org/officeDocument/2006/relationships/image"/><Relationship Id="rId26" Target="../media/image88.svg" Type="http://schemas.openxmlformats.org/officeDocument/2006/relationships/image"/><Relationship Id="rId27" Target="../media/image89.png" Type="http://schemas.openxmlformats.org/officeDocument/2006/relationships/image"/><Relationship Id="rId28" Target="../media/image90.svg" Type="http://schemas.openxmlformats.org/officeDocument/2006/relationships/image"/><Relationship Id="rId29" Target="../media/image91.png" Type="http://schemas.openxmlformats.org/officeDocument/2006/relationships/image"/><Relationship Id="rId3" Target="../media/image65.png" Type="http://schemas.openxmlformats.org/officeDocument/2006/relationships/image"/><Relationship Id="rId30" Target="../media/image92.svg" Type="http://schemas.openxmlformats.org/officeDocument/2006/relationships/image"/><Relationship Id="rId31" Target="../media/image93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79.png" Type="http://schemas.openxmlformats.org/officeDocument/2006/relationships/image"/><Relationship Id="rId18" Target="../media/image80.svg" Type="http://schemas.openxmlformats.org/officeDocument/2006/relationships/image"/><Relationship Id="rId19" Target="../media/image81.png" Type="http://schemas.openxmlformats.org/officeDocument/2006/relationships/image"/><Relationship Id="rId2" Target="../media/image64.png" Type="http://schemas.openxmlformats.org/officeDocument/2006/relationships/image"/><Relationship Id="rId20" Target="../media/image82.svg" Type="http://schemas.openxmlformats.org/officeDocument/2006/relationships/image"/><Relationship Id="rId21" Target="../media/image83.png" Type="http://schemas.openxmlformats.org/officeDocument/2006/relationships/image"/><Relationship Id="rId22" Target="../media/image84.svg" Type="http://schemas.openxmlformats.org/officeDocument/2006/relationships/image"/><Relationship Id="rId23" Target="../media/image85.png" Type="http://schemas.openxmlformats.org/officeDocument/2006/relationships/image"/><Relationship Id="rId24" Target="../media/image86.svg" Type="http://schemas.openxmlformats.org/officeDocument/2006/relationships/image"/><Relationship Id="rId25" Target="../media/image87.png" Type="http://schemas.openxmlformats.org/officeDocument/2006/relationships/image"/><Relationship Id="rId26" Target="../media/image88.svg" Type="http://schemas.openxmlformats.org/officeDocument/2006/relationships/image"/><Relationship Id="rId27" Target="../media/image89.png" Type="http://schemas.openxmlformats.org/officeDocument/2006/relationships/image"/><Relationship Id="rId28" Target="../media/image90.svg" Type="http://schemas.openxmlformats.org/officeDocument/2006/relationships/image"/><Relationship Id="rId29" Target="../media/image91.png" Type="http://schemas.openxmlformats.org/officeDocument/2006/relationships/image"/><Relationship Id="rId3" Target="../media/image65.png" Type="http://schemas.openxmlformats.org/officeDocument/2006/relationships/image"/><Relationship Id="rId30" Target="../media/image92.svg" Type="http://schemas.openxmlformats.org/officeDocument/2006/relationships/image"/><Relationship Id="rId31" Target="../media/image94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13" Target="../media/image75.png" Type="http://schemas.openxmlformats.org/officeDocument/2006/relationships/image"/><Relationship Id="rId14" Target="../media/image76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79.png" Type="http://schemas.openxmlformats.org/officeDocument/2006/relationships/image"/><Relationship Id="rId18" Target="../media/image80.svg" Type="http://schemas.openxmlformats.org/officeDocument/2006/relationships/image"/><Relationship Id="rId19" Target="../media/image81.png" Type="http://schemas.openxmlformats.org/officeDocument/2006/relationships/image"/><Relationship Id="rId2" Target="../media/image64.png" Type="http://schemas.openxmlformats.org/officeDocument/2006/relationships/image"/><Relationship Id="rId20" Target="../media/image82.svg" Type="http://schemas.openxmlformats.org/officeDocument/2006/relationships/image"/><Relationship Id="rId21" Target="../media/image83.png" Type="http://schemas.openxmlformats.org/officeDocument/2006/relationships/image"/><Relationship Id="rId22" Target="../media/image84.svg" Type="http://schemas.openxmlformats.org/officeDocument/2006/relationships/image"/><Relationship Id="rId23" Target="../media/image85.png" Type="http://schemas.openxmlformats.org/officeDocument/2006/relationships/image"/><Relationship Id="rId24" Target="../media/image86.svg" Type="http://schemas.openxmlformats.org/officeDocument/2006/relationships/image"/><Relationship Id="rId25" Target="../media/image87.png" Type="http://schemas.openxmlformats.org/officeDocument/2006/relationships/image"/><Relationship Id="rId26" Target="../media/image88.svg" Type="http://schemas.openxmlformats.org/officeDocument/2006/relationships/image"/><Relationship Id="rId27" Target="../media/image89.png" Type="http://schemas.openxmlformats.org/officeDocument/2006/relationships/image"/><Relationship Id="rId28" Target="../media/image90.svg" Type="http://schemas.openxmlformats.org/officeDocument/2006/relationships/image"/><Relationship Id="rId29" Target="../media/image91.png" Type="http://schemas.openxmlformats.org/officeDocument/2006/relationships/image"/><Relationship Id="rId3" Target="../media/image65.png" Type="http://schemas.openxmlformats.org/officeDocument/2006/relationships/image"/><Relationship Id="rId30" Target="../media/image92.svg" Type="http://schemas.openxmlformats.org/officeDocument/2006/relationships/image"/><Relationship Id="rId31" Target="../media/image9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4.png" Type="http://schemas.openxmlformats.org/officeDocument/2006/relationships/image"/><Relationship Id="rId12" Target="../media/image27.png" Type="http://schemas.openxmlformats.org/officeDocument/2006/relationships/image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21885" y="770054"/>
            <a:ext cx="1422167" cy="14221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61681" y="914400"/>
            <a:ext cx="1016463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737373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TEAM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1681" y="3385129"/>
            <a:ext cx="10164638" cy="29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PROCESSING BIG DATA</a:t>
            </a:r>
          </a:p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FINAL ASSIGNMENT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61681" y="8926513"/>
            <a:ext cx="10164638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PREPARED BY: TEAM 2 - JACK NGUYEN &amp; VU MANH TRUNG HAI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28818" y="1110554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2" y="0"/>
                </a:lnTo>
                <a:lnTo>
                  <a:pt x="1246402" y="654361"/>
                </a:lnTo>
                <a:lnTo>
                  <a:pt x="0" y="654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19314" y="6763102"/>
            <a:ext cx="12704412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TOPIC: PERFORM EXPLORATORY DATA ANALYSIS (EDA) AND FEATURE EXTRACTION FROM RAW RECIPE DATA TO DESIGN A RECOMMENDER SYSTEM.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C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00223">
            <a:off x="12316878" y="-492332"/>
            <a:ext cx="6804913" cy="12869811"/>
          </a:xfrm>
          <a:custGeom>
            <a:avLst/>
            <a:gdLst/>
            <a:ahLst/>
            <a:cxnLst/>
            <a:rect r="r" b="b" t="t" l="l"/>
            <a:pathLst>
              <a:path h="12869811" w="6804913">
                <a:moveTo>
                  <a:pt x="0" y="0"/>
                </a:moveTo>
                <a:lnTo>
                  <a:pt x="6804913" y="0"/>
                </a:lnTo>
                <a:lnTo>
                  <a:pt x="6804913" y="12869811"/>
                </a:lnTo>
                <a:lnTo>
                  <a:pt x="0" y="1286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454252"/>
            <a:ext cx="6219274" cy="4194716"/>
          </a:xfrm>
          <a:custGeom>
            <a:avLst/>
            <a:gdLst/>
            <a:ahLst/>
            <a:cxnLst/>
            <a:rect r="r" b="b" t="t" l="l"/>
            <a:pathLst>
              <a:path h="4194716" w="6219274">
                <a:moveTo>
                  <a:pt x="0" y="0"/>
                </a:moveTo>
                <a:lnTo>
                  <a:pt x="6219274" y="0"/>
                </a:lnTo>
                <a:lnTo>
                  <a:pt x="6219274" y="4194715"/>
                </a:lnTo>
                <a:lnTo>
                  <a:pt x="0" y="419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40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11483" y="4975188"/>
            <a:ext cx="8536583" cy="4673779"/>
          </a:xfrm>
          <a:custGeom>
            <a:avLst/>
            <a:gdLst/>
            <a:ahLst/>
            <a:cxnLst/>
            <a:rect r="r" b="b" t="t" l="l"/>
            <a:pathLst>
              <a:path h="4673779" w="8536583">
                <a:moveTo>
                  <a:pt x="0" y="0"/>
                </a:moveTo>
                <a:lnTo>
                  <a:pt x="8536583" y="0"/>
                </a:lnTo>
                <a:lnTo>
                  <a:pt x="8536583" y="4673779"/>
                </a:lnTo>
                <a:lnTo>
                  <a:pt x="0" y="4673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11483" y="3571255"/>
            <a:ext cx="8536583" cy="1025344"/>
          </a:xfrm>
          <a:custGeom>
            <a:avLst/>
            <a:gdLst/>
            <a:ahLst/>
            <a:cxnLst/>
            <a:rect r="r" b="b" t="t" l="l"/>
            <a:pathLst>
              <a:path h="1025344" w="8536583">
                <a:moveTo>
                  <a:pt x="0" y="0"/>
                </a:moveTo>
                <a:lnTo>
                  <a:pt x="8536583" y="0"/>
                </a:lnTo>
                <a:lnTo>
                  <a:pt x="8536583" y="1025344"/>
                </a:lnTo>
                <a:lnTo>
                  <a:pt x="0" y="102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V. Task 5: Read and Join Interaction Data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06280"/>
            <a:ext cx="5953802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Join this interaction data with the recipe data using the appropriate key. 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The resulting dataframe contains all interactions with corresponding recipe information.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Creating complete datasets for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1483" y="2929958"/>
            <a:ext cx="185695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337" r="0" b="-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9722" y="9258300"/>
            <a:ext cx="2479156" cy="1893456"/>
          </a:xfrm>
          <a:custGeom>
            <a:avLst/>
            <a:gdLst/>
            <a:ahLst/>
            <a:cxnLst/>
            <a:rect r="r" b="b" t="t" l="l"/>
            <a:pathLst>
              <a:path h="1893456" w="2479156">
                <a:moveTo>
                  <a:pt x="0" y="0"/>
                </a:moveTo>
                <a:lnTo>
                  <a:pt x="2479156" y="0"/>
                </a:lnTo>
                <a:lnTo>
                  <a:pt x="2479156" y="1893456"/>
                </a:lnTo>
                <a:lnTo>
                  <a:pt x="0" y="1893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2295">
            <a:off x="130831" y="-1409879"/>
            <a:ext cx="2677296" cy="2760099"/>
          </a:xfrm>
          <a:custGeom>
            <a:avLst/>
            <a:gdLst/>
            <a:ahLst/>
            <a:cxnLst/>
            <a:rect r="r" b="b" t="t" l="l"/>
            <a:pathLst>
              <a:path h="2760099" w="2677296">
                <a:moveTo>
                  <a:pt x="0" y="0"/>
                </a:moveTo>
                <a:lnTo>
                  <a:pt x="2677296" y="0"/>
                </a:lnTo>
                <a:lnTo>
                  <a:pt x="2677296" y="2760099"/>
                </a:lnTo>
                <a:lnTo>
                  <a:pt x="0" y="276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1878" y="2619263"/>
            <a:ext cx="7416095" cy="2827527"/>
            <a:chOff x="0" y="0"/>
            <a:chExt cx="3695926" cy="1409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95926" cy="1409142"/>
            </a:xfrm>
            <a:custGeom>
              <a:avLst/>
              <a:gdLst/>
              <a:ahLst/>
              <a:cxnLst/>
              <a:rect r="r" b="b" t="t" l="l"/>
              <a:pathLst>
                <a:path h="1409142" w="3695926">
                  <a:moveTo>
                    <a:pt x="3492726" y="0"/>
                  </a:moveTo>
                  <a:cubicBezTo>
                    <a:pt x="3604950" y="0"/>
                    <a:pt x="3695926" y="315447"/>
                    <a:pt x="3695926" y="704571"/>
                  </a:cubicBezTo>
                  <a:cubicBezTo>
                    <a:pt x="3695926" y="1093695"/>
                    <a:pt x="3604950" y="1409142"/>
                    <a:pt x="3492726" y="1409142"/>
                  </a:cubicBezTo>
                  <a:lnTo>
                    <a:pt x="203200" y="1409142"/>
                  </a:lnTo>
                  <a:cubicBezTo>
                    <a:pt x="90976" y="1409142"/>
                    <a:pt x="0" y="1093695"/>
                    <a:pt x="0" y="704571"/>
                  </a:cubicBezTo>
                  <a:cubicBezTo>
                    <a:pt x="0" y="3154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95926" cy="1447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52264" y="5446790"/>
            <a:ext cx="10607036" cy="4292479"/>
          </a:xfrm>
          <a:custGeom>
            <a:avLst/>
            <a:gdLst/>
            <a:ahLst/>
            <a:cxnLst/>
            <a:rect r="r" b="b" t="t" l="l"/>
            <a:pathLst>
              <a:path h="4292479" w="10607036">
                <a:moveTo>
                  <a:pt x="0" y="0"/>
                </a:moveTo>
                <a:lnTo>
                  <a:pt x="10607036" y="0"/>
                </a:lnTo>
                <a:lnTo>
                  <a:pt x="10607036" y="4292479"/>
                </a:lnTo>
                <a:lnTo>
                  <a:pt x="0" y="4292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VI. Task 6: Create Time-Based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7057" y="2756886"/>
            <a:ext cx="714241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features that capture the time elapsed between a review date and the recipe's submission date.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Helps us analysing the rating based on time.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Helps us analysing the trend of time.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Through this, we can detect the time sample in user behavior.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8347976">
            <a:off x="-1578468" y="6667043"/>
            <a:ext cx="5722022" cy="6144453"/>
          </a:xfrm>
          <a:custGeom>
            <a:avLst/>
            <a:gdLst/>
            <a:ahLst/>
            <a:cxnLst/>
            <a:rect r="r" b="b" t="t" l="l"/>
            <a:pathLst>
              <a:path h="6144453" w="5722022">
                <a:moveTo>
                  <a:pt x="0" y="0"/>
                </a:moveTo>
                <a:lnTo>
                  <a:pt x="5722022" y="0"/>
                </a:lnTo>
                <a:lnTo>
                  <a:pt x="5722022" y="6144453"/>
                </a:lnTo>
                <a:lnTo>
                  <a:pt x="0" y="6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5400000">
            <a:off x="13185381" y="-2642290"/>
            <a:ext cx="5668682" cy="10893603"/>
          </a:xfrm>
          <a:custGeom>
            <a:avLst/>
            <a:gdLst/>
            <a:ahLst/>
            <a:cxnLst/>
            <a:rect r="r" b="b" t="t" l="l"/>
            <a:pathLst>
              <a:path h="10893603" w="5668682">
                <a:moveTo>
                  <a:pt x="0" y="10893603"/>
                </a:moveTo>
                <a:lnTo>
                  <a:pt x="5668682" y="10893603"/>
                </a:lnTo>
                <a:lnTo>
                  <a:pt x="5668682" y="0"/>
                </a:lnTo>
                <a:lnTo>
                  <a:pt x="0" y="0"/>
                </a:lnTo>
                <a:lnTo>
                  <a:pt x="0" y="1089360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9019" y="485130"/>
            <a:ext cx="1246402" cy="888281"/>
            <a:chOff x="0" y="0"/>
            <a:chExt cx="328271" cy="233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271" cy="233950"/>
            </a:xfrm>
            <a:custGeom>
              <a:avLst/>
              <a:gdLst/>
              <a:ahLst/>
              <a:cxnLst/>
              <a:rect r="r" b="b" t="t" l="l"/>
              <a:pathLst>
                <a:path h="233950" w="328271">
                  <a:moveTo>
                    <a:pt x="116975" y="0"/>
                  </a:moveTo>
                  <a:lnTo>
                    <a:pt x="211295" y="0"/>
                  </a:lnTo>
                  <a:cubicBezTo>
                    <a:pt x="275899" y="0"/>
                    <a:pt x="328271" y="52372"/>
                    <a:pt x="328271" y="116975"/>
                  </a:cubicBezTo>
                  <a:lnTo>
                    <a:pt x="328271" y="116975"/>
                  </a:lnTo>
                  <a:cubicBezTo>
                    <a:pt x="328271" y="181579"/>
                    <a:pt x="275899" y="233950"/>
                    <a:pt x="211295" y="233950"/>
                  </a:cubicBezTo>
                  <a:lnTo>
                    <a:pt x="116975" y="233950"/>
                  </a:lnTo>
                  <a:cubicBezTo>
                    <a:pt x="52372" y="233950"/>
                    <a:pt x="0" y="181579"/>
                    <a:pt x="0" y="116975"/>
                  </a:cubicBezTo>
                  <a:lnTo>
                    <a:pt x="0" y="116975"/>
                  </a:lnTo>
                  <a:cubicBezTo>
                    <a:pt x="0" y="52372"/>
                    <a:pt x="52372" y="0"/>
                    <a:pt x="116975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28271" cy="3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9019" y="574530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3" y="0"/>
                </a:lnTo>
                <a:lnTo>
                  <a:pt x="1246403" y="654362"/>
                </a:lnTo>
                <a:lnTo>
                  <a:pt x="0" y="65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2652" y="6206599"/>
            <a:ext cx="10040984" cy="2786373"/>
          </a:xfrm>
          <a:custGeom>
            <a:avLst/>
            <a:gdLst/>
            <a:ahLst/>
            <a:cxnLst/>
            <a:rect r="r" b="b" t="t" l="l"/>
            <a:pathLst>
              <a:path h="2786373" w="10040984">
                <a:moveTo>
                  <a:pt x="0" y="0"/>
                </a:moveTo>
                <a:lnTo>
                  <a:pt x="10040984" y="0"/>
                </a:lnTo>
                <a:lnTo>
                  <a:pt x="10040984" y="2786373"/>
                </a:lnTo>
                <a:lnTo>
                  <a:pt x="0" y="278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18923" y="4453521"/>
            <a:ext cx="5511840" cy="5302771"/>
          </a:xfrm>
          <a:custGeom>
            <a:avLst/>
            <a:gdLst/>
            <a:ahLst/>
            <a:cxnLst/>
            <a:rect r="r" b="b" t="t" l="l"/>
            <a:pathLst>
              <a:path h="5302771" w="5511840">
                <a:moveTo>
                  <a:pt x="0" y="0"/>
                </a:moveTo>
                <a:lnTo>
                  <a:pt x="5511840" y="0"/>
                </a:lnTo>
                <a:lnTo>
                  <a:pt x="5511840" y="5302770"/>
                </a:lnTo>
                <a:lnTo>
                  <a:pt x="0" y="530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02918" y="1171742"/>
            <a:ext cx="10682163" cy="151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VII. Task 7: Process Numerical Columns</a:t>
            </a:r>
          </a:p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1. Column years_since_submission_on_review_date - elapsed_years: 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2652" y="5542984"/>
            <a:ext cx="185695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BEFORE: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59915" y="3971657"/>
            <a:ext cx="185695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AFTER: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19773" y="2480451"/>
            <a:ext cx="7602755" cy="2833892"/>
            <a:chOff x="0" y="0"/>
            <a:chExt cx="3788951" cy="14123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8951" cy="1412314"/>
            </a:xfrm>
            <a:custGeom>
              <a:avLst/>
              <a:gdLst/>
              <a:ahLst/>
              <a:cxnLst/>
              <a:rect r="r" b="b" t="t" l="l"/>
              <a:pathLst>
                <a:path h="1412314" w="3788951">
                  <a:moveTo>
                    <a:pt x="3585751" y="0"/>
                  </a:moveTo>
                  <a:cubicBezTo>
                    <a:pt x="3697975" y="0"/>
                    <a:pt x="3788951" y="316157"/>
                    <a:pt x="3788951" y="706157"/>
                  </a:cubicBezTo>
                  <a:cubicBezTo>
                    <a:pt x="3788951" y="1096157"/>
                    <a:pt x="3697975" y="1412314"/>
                    <a:pt x="3585751" y="1412314"/>
                  </a:cubicBezTo>
                  <a:lnTo>
                    <a:pt x="203200" y="1412314"/>
                  </a:lnTo>
                  <a:cubicBezTo>
                    <a:pt x="90976" y="1412314"/>
                    <a:pt x="0" y="1096157"/>
                    <a:pt x="0" y="706157"/>
                  </a:cubicBezTo>
                  <a:cubicBezTo>
                    <a:pt x="0" y="3161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788951" cy="1450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51612" y="2625430"/>
            <a:ext cx="714241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Introduce non-linearity to numerical columns by converting them into categorical columns using binning (percentile-based bucketing).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Analyze the average rating for each bucket to determine the usefulness of the bucketed column.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Handle any data inconsistencies or edge cases appropriately.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171798" y="2480451"/>
            <a:ext cx="7602755" cy="1444317"/>
            <a:chOff x="0" y="0"/>
            <a:chExt cx="3788951" cy="7197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88951" cy="719798"/>
            </a:xfrm>
            <a:custGeom>
              <a:avLst/>
              <a:gdLst/>
              <a:ahLst/>
              <a:cxnLst/>
              <a:rect r="r" b="b" t="t" l="l"/>
              <a:pathLst>
                <a:path h="719798" w="3788951">
                  <a:moveTo>
                    <a:pt x="3585751" y="0"/>
                  </a:moveTo>
                  <a:cubicBezTo>
                    <a:pt x="3697975" y="0"/>
                    <a:pt x="3788951" y="161132"/>
                    <a:pt x="3788951" y="359899"/>
                  </a:cubicBezTo>
                  <a:cubicBezTo>
                    <a:pt x="3788951" y="558666"/>
                    <a:pt x="3697975" y="719798"/>
                    <a:pt x="3585751" y="719798"/>
                  </a:cubicBezTo>
                  <a:lnTo>
                    <a:pt x="203200" y="719798"/>
                  </a:lnTo>
                  <a:cubicBezTo>
                    <a:pt x="90976" y="719798"/>
                    <a:pt x="0" y="558666"/>
                    <a:pt x="0" y="359899"/>
                  </a:cubicBezTo>
                  <a:cubicBezTo>
                    <a:pt x="0" y="1611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788951" cy="757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503636" y="2625430"/>
            <a:ext cx="714241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Drop rows with elapsed_years &lt; 0; and re-calculate the new range and average rating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4 equally spaced bins based on the new range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9019" y="485130"/>
            <a:ext cx="1246402" cy="888281"/>
            <a:chOff x="0" y="0"/>
            <a:chExt cx="328271" cy="233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271" cy="233950"/>
            </a:xfrm>
            <a:custGeom>
              <a:avLst/>
              <a:gdLst/>
              <a:ahLst/>
              <a:cxnLst/>
              <a:rect r="r" b="b" t="t" l="l"/>
              <a:pathLst>
                <a:path h="233950" w="328271">
                  <a:moveTo>
                    <a:pt x="116975" y="0"/>
                  </a:moveTo>
                  <a:lnTo>
                    <a:pt x="211295" y="0"/>
                  </a:lnTo>
                  <a:cubicBezTo>
                    <a:pt x="275899" y="0"/>
                    <a:pt x="328271" y="52372"/>
                    <a:pt x="328271" y="116975"/>
                  </a:cubicBezTo>
                  <a:lnTo>
                    <a:pt x="328271" y="116975"/>
                  </a:lnTo>
                  <a:cubicBezTo>
                    <a:pt x="328271" y="181579"/>
                    <a:pt x="275899" y="233950"/>
                    <a:pt x="211295" y="233950"/>
                  </a:cubicBezTo>
                  <a:lnTo>
                    <a:pt x="116975" y="233950"/>
                  </a:lnTo>
                  <a:cubicBezTo>
                    <a:pt x="52372" y="233950"/>
                    <a:pt x="0" y="181579"/>
                    <a:pt x="0" y="116975"/>
                  </a:cubicBezTo>
                  <a:lnTo>
                    <a:pt x="0" y="116975"/>
                  </a:lnTo>
                  <a:cubicBezTo>
                    <a:pt x="0" y="52372"/>
                    <a:pt x="52372" y="0"/>
                    <a:pt x="116975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28271" cy="3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9019" y="574530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3" y="0"/>
                </a:lnTo>
                <a:lnTo>
                  <a:pt x="1246403" y="654362"/>
                </a:lnTo>
                <a:lnTo>
                  <a:pt x="0" y="65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2259" y="2457860"/>
            <a:ext cx="6580686" cy="3553571"/>
          </a:xfrm>
          <a:custGeom>
            <a:avLst/>
            <a:gdLst/>
            <a:ahLst/>
            <a:cxnLst/>
            <a:rect r="r" b="b" t="t" l="l"/>
            <a:pathLst>
              <a:path h="3553571" w="6580686">
                <a:moveTo>
                  <a:pt x="0" y="0"/>
                </a:moveTo>
                <a:lnTo>
                  <a:pt x="6580687" y="0"/>
                </a:lnTo>
                <a:lnTo>
                  <a:pt x="6580687" y="3553571"/>
                </a:lnTo>
                <a:lnTo>
                  <a:pt x="0" y="3553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2515" y="1199689"/>
            <a:ext cx="8940010" cy="16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VII. Task 7: Process Numerical Columns</a:t>
            </a:r>
          </a:p>
          <a:p>
            <a:pPr algn="ctr">
              <a:lnSpc>
                <a:spcPts val="4368"/>
              </a:lnSpc>
            </a:pPr>
            <a:r>
              <a:rPr lang="en-US" sz="3165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2. Other columns: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368831" y="2457860"/>
            <a:ext cx="9531567" cy="3666301"/>
            <a:chOff x="0" y="0"/>
            <a:chExt cx="4750204" cy="18271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0204" cy="1827158"/>
            </a:xfrm>
            <a:custGeom>
              <a:avLst/>
              <a:gdLst/>
              <a:ahLst/>
              <a:cxnLst/>
              <a:rect r="r" b="b" t="t" l="l"/>
              <a:pathLst>
                <a:path h="1827158" w="4750204">
                  <a:moveTo>
                    <a:pt x="4547004" y="0"/>
                  </a:moveTo>
                  <a:cubicBezTo>
                    <a:pt x="4659228" y="0"/>
                    <a:pt x="4750204" y="409023"/>
                    <a:pt x="4750204" y="913579"/>
                  </a:cubicBezTo>
                  <a:cubicBezTo>
                    <a:pt x="4750204" y="1418135"/>
                    <a:pt x="4659228" y="1827158"/>
                    <a:pt x="4547004" y="1827158"/>
                  </a:cubicBezTo>
                  <a:lnTo>
                    <a:pt x="203200" y="1827158"/>
                  </a:lnTo>
                  <a:cubicBezTo>
                    <a:pt x="90976" y="1827158"/>
                    <a:pt x="0" y="1418135"/>
                    <a:pt x="0" y="913579"/>
                  </a:cubicBezTo>
                  <a:cubicBezTo>
                    <a:pt x="0" y="4090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50204" cy="1865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762890" y="2410235"/>
            <a:ext cx="8926046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1. minutes: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range (70.0, 2147483647.0) is disproportionately large compared to other ranges, likely due to an extreme outlier.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Consider filtering out excessively large values (e.g., minutes &gt; 500 or a reasonable threshold).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2. </a:t>
            </a: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calories: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extends to 434360.2, another potential outlier. Such a high calorie value may indicate data entry errors or uncommon cases.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Suggest capping calorie values at a plausible limit for human consumption (e.g., 5000).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826985" y="6314661"/>
            <a:ext cx="6432315" cy="3610137"/>
          </a:xfrm>
          <a:custGeom>
            <a:avLst/>
            <a:gdLst/>
            <a:ahLst/>
            <a:cxnLst/>
            <a:rect r="r" b="b" t="t" l="l"/>
            <a:pathLst>
              <a:path h="3610137" w="6432315">
                <a:moveTo>
                  <a:pt x="0" y="0"/>
                </a:moveTo>
                <a:lnTo>
                  <a:pt x="6432315" y="0"/>
                </a:lnTo>
                <a:lnTo>
                  <a:pt x="6432315" y="3610137"/>
                </a:lnTo>
                <a:lnTo>
                  <a:pt x="0" y="3610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68201" y="6314661"/>
            <a:ext cx="9531567" cy="3666301"/>
            <a:chOff x="0" y="0"/>
            <a:chExt cx="4750204" cy="18271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50204" cy="1827158"/>
            </a:xfrm>
            <a:custGeom>
              <a:avLst/>
              <a:gdLst/>
              <a:ahLst/>
              <a:cxnLst/>
              <a:rect r="r" b="b" t="t" l="l"/>
              <a:pathLst>
                <a:path h="1827158" w="4750204">
                  <a:moveTo>
                    <a:pt x="4547004" y="0"/>
                  </a:moveTo>
                  <a:cubicBezTo>
                    <a:pt x="4659228" y="0"/>
                    <a:pt x="4750204" y="409023"/>
                    <a:pt x="4750204" y="913579"/>
                  </a:cubicBezTo>
                  <a:cubicBezTo>
                    <a:pt x="4750204" y="1418135"/>
                    <a:pt x="4659228" y="1827158"/>
                    <a:pt x="4547004" y="1827158"/>
                  </a:cubicBezTo>
                  <a:lnTo>
                    <a:pt x="203200" y="1827158"/>
                  </a:lnTo>
                  <a:cubicBezTo>
                    <a:pt x="90976" y="1827158"/>
                    <a:pt x="0" y="1418135"/>
                    <a:pt x="0" y="913579"/>
                  </a:cubicBezTo>
                  <a:cubicBezTo>
                    <a:pt x="0" y="4090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50204" cy="1865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62259" y="6267036"/>
            <a:ext cx="8926046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3. total_fat_PDV: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range and average rating distribution seem consistent without extreme outliers.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Av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erage rating increases from Q1 to Q4, possibly indicating customer preference for higher-fat content.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4. </a:t>
            </a: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sug</a:t>
            </a: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ar_PDV: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extends to 108.15. While possible, values above 100% DV for sugar may warrant closer scrutiny.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 rating in Q4 is lower, possibly indicating customer dissatisfaction with high sugar content.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9019" y="485130"/>
            <a:ext cx="1246402" cy="888281"/>
            <a:chOff x="0" y="0"/>
            <a:chExt cx="328271" cy="233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271" cy="233950"/>
            </a:xfrm>
            <a:custGeom>
              <a:avLst/>
              <a:gdLst/>
              <a:ahLst/>
              <a:cxnLst/>
              <a:rect r="r" b="b" t="t" l="l"/>
              <a:pathLst>
                <a:path h="233950" w="328271">
                  <a:moveTo>
                    <a:pt x="116975" y="0"/>
                  </a:moveTo>
                  <a:lnTo>
                    <a:pt x="211295" y="0"/>
                  </a:lnTo>
                  <a:cubicBezTo>
                    <a:pt x="275899" y="0"/>
                    <a:pt x="328271" y="52372"/>
                    <a:pt x="328271" y="116975"/>
                  </a:cubicBezTo>
                  <a:lnTo>
                    <a:pt x="328271" y="116975"/>
                  </a:lnTo>
                  <a:cubicBezTo>
                    <a:pt x="328271" y="181579"/>
                    <a:pt x="275899" y="233950"/>
                    <a:pt x="211295" y="233950"/>
                  </a:cubicBezTo>
                  <a:lnTo>
                    <a:pt x="116975" y="233950"/>
                  </a:lnTo>
                  <a:cubicBezTo>
                    <a:pt x="52372" y="233950"/>
                    <a:pt x="0" y="181579"/>
                    <a:pt x="0" y="116975"/>
                  </a:cubicBezTo>
                  <a:lnTo>
                    <a:pt x="0" y="116975"/>
                  </a:lnTo>
                  <a:cubicBezTo>
                    <a:pt x="0" y="52372"/>
                    <a:pt x="52372" y="0"/>
                    <a:pt x="116975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28271" cy="3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9019" y="574530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3" y="0"/>
                </a:lnTo>
                <a:lnTo>
                  <a:pt x="1246403" y="654362"/>
                </a:lnTo>
                <a:lnTo>
                  <a:pt x="0" y="65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3364" y="2491898"/>
            <a:ext cx="6789277" cy="3632263"/>
          </a:xfrm>
          <a:custGeom>
            <a:avLst/>
            <a:gdLst/>
            <a:ahLst/>
            <a:cxnLst/>
            <a:rect r="r" b="b" t="t" l="l"/>
            <a:pathLst>
              <a:path h="3632263" w="6789277">
                <a:moveTo>
                  <a:pt x="0" y="0"/>
                </a:moveTo>
                <a:lnTo>
                  <a:pt x="6789276" y="0"/>
                </a:lnTo>
                <a:lnTo>
                  <a:pt x="6789276" y="3632263"/>
                </a:lnTo>
                <a:lnTo>
                  <a:pt x="0" y="3632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57085" y="6283735"/>
            <a:ext cx="6789277" cy="3768048"/>
          </a:xfrm>
          <a:custGeom>
            <a:avLst/>
            <a:gdLst/>
            <a:ahLst/>
            <a:cxnLst/>
            <a:rect r="r" b="b" t="t" l="l"/>
            <a:pathLst>
              <a:path h="3768048" w="6789277">
                <a:moveTo>
                  <a:pt x="0" y="0"/>
                </a:moveTo>
                <a:lnTo>
                  <a:pt x="6789277" y="0"/>
                </a:lnTo>
                <a:lnTo>
                  <a:pt x="6789277" y="3768049"/>
                </a:lnTo>
                <a:lnTo>
                  <a:pt x="0" y="3768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32515" y="1199689"/>
            <a:ext cx="8940010" cy="16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VII. Task 7: Process Numerical Columns</a:t>
            </a:r>
          </a:p>
          <a:p>
            <a:pPr algn="ctr">
              <a:lnSpc>
                <a:spcPts val="4368"/>
              </a:lnSpc>
            </a:pPr>
            <a:r>
              <a:rPr lang="en-US" sz="3165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2. Other columns: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8368831" y="2457860"/>
            <a:ext cx="9531567" cy="3666301"/>
            <a:chOff x="0" y="0"/>
            <a:chExt cx="4750204" cy="18271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50204" cy="1827158"/>
            </a:xfrm>
            <a:custGeom>
              <a:avLst/>
              <a:gdLst/>
              <a:ahLst/>
              <a:cxnLst/>
              <a:rect r="r" b="b" t="t" l="l"/>
              <a:pathLst>
                <a:path h="1827158" w="4750204">
                  <a:moveTo>
                    <a:pt x="4547004" y="0"/>
                  </a:moveTo>
                  <a:cubicBezTo>
                    <a:pt x="4659228" y="0"/>
                    <a:pt x="4750204" y="409023"/>
                    <a:pt x="4750204" y="913579"/>
                  </a:cubicBezTo>
                  <a:cubicBezTo>
                    <a:pt x="4750204" y="1418135"/>
                    <a:pt x="4659228" y="1827158"/>
                    <a:pt x="4547004" y="1827158"/>
                  </a:cubicBezTo>
                  <a:lnTo>
                    <a:pt x="203200" y="1827158"/>
                  </a:lnTo>
                  <a:cubicBezTo>
                    <a:pt x="90976" y="1827158"/>
                    <a:pt x="0" y="1418135"/>
                    <a:pt x="0" y="913579"/>
                  </a:cubicBezTo>
                  <a:cubicBezTo>
                    <a:pt x="0" y="4090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50204" cy="1865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762890" y="2410235"/>
            <a:ext cx="8926046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5. sodium_PDV: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range (8.944, 199909.091) is exceptionally wide, likely skewed by outliers.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Sodium percentage values rarely exceed 200% in realistic scenarios. Consider capping.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6. </a:t>
            </a: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protein_PDV, saturated_fat_PDV, and carbohydrates_PDV: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Bucket ranges are generally reasonable, though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still contains higher values than most typical datasets.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If these values are critical for analysis, review the data source to validate upper-range accuracy.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32662" y="7135885"/>
            <a:ext cx="9531567" cy="2063750"/>
            <a:chOff x="0" y="0"/>
            <a:chExt cx="4750204" cy="10285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50204" cy="1028502"/>
            </a:xfrm>
            <a:custGeom>
              <a:avLst/>
              <a:gdLst/>
              <a:ahLst/>
              <a:cxnLst/>
              <a:rect r="r" b="b" t="t" l="l"/>
              <a:pathLst>
                <a:path h="1028502" w="4750204">
                  <a:moveTo>
                    <a:pt x="4547004" y="0"/>
                  </a:moveTo>
                  <a:cubicBezTo>
                    <a:pt x="4659228" y="0"/>
                    <a:pt x="4750204" y="230238"/>
                    <a:pt x="4750204" y="514251"/>
                  </a:cubicBezTo>
                  <a:cubicBezTo>
                    <a:pt x="4750204" y="798264"/>
                    <a:pt x="4659228" y="1028502"/>
                    <a:pt x="4547004" y="1028502"/>
                  </a:cubicBezTo>
                  <a:lnTo>
                    <a:pt x="203200" y="1028502"/>
                  </a:lnTo>
                  <a:cubicBezTo>
                    <a:pt x="90976" y="1028502"/>
                    <a:pt x="0" y="798264"/>
                    <a:pt x="0" y="514251"/>
                  </a:cubicBezTo>
                  <a:cubicBezTo>
                    <a:pt x="0" y="2302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50204" cy="106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26721" y="7088260"/>
            <a:ext cx="8926046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7. carbohydrates_PDV: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extends to 16.204, which is reasonable compared to other columns.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 drop in ratings from Q1 to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Q4 aligns with customer concerns about high carbohydrate levels.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89019" y="485130"/>
            <a:ext cx="1246402" cy="888281"/>
            <a:chOff x="0" y="0"/>
            <a:chExt cx="328271" cy="233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271" cy="233950"/>
            </a:xfrm>
            <a:custGeom>
              <a:avLst/>
              <a:gdLst/>
              <a:ahLst/>
              <a:cxnLst/>
              <a:rect r="r" b="b" t="t" l="l"/>
              <a:pathLst>
                <a:path h="233950" w="328271">
                  <a:moveTo>
                    <a:pt x="116975" y="0"/>
                  </a:moveTo>
                  <a:lnTo>
                    <a:pt x="211295" y="0"/>
                  </a:lnTo>
                  <a:cubicBezTo>
                    <a:pt x="275899" y="0"/>
                    <a:pt x="328271" y="52372"/>
                    <a:pt x="328271" y="116975"/>
                  </a:cubicBezTo>
                  <a:lnTo>
                    <a:pt x="328271" y="116975"/>
                  </a:lnTo>
                  <a:cubicBezTo>
                    <a:pt x="328271" y="181579"/>
                    <a:pt x="275899" y="233950"/>
                    <a:pt x="211295" y="233950"/>
                  </a:cubicBezTo>
                  <a:lnTo>
                    <a:pt x="116975" y="233950"/>
                  </a:lnTo>
                  <a:cubicBezTo>
                    <a:pt x="52372" y="233950"/>
                    <a:pt x="0" y="181579"/>
                    <a:pt x="0" y="116975"/>
                  </a:cubicBezTo>
                  <a:lnTo>
                    <a:pt x="0" y="116975"/>
                  </a:lnTo>
                  <a:cubicBezTo>
                    <a:pt x="0" y="52372"/>
                    <a:pt x="52372" y="0"/>
                    <a:pt x="116975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28271" cy="3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9019" y="574530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3" y="0"/>
                </a:lnTo>
                <a:lnTo>
                  <a:pt x="1246403" y="654362"/>
                </a:lnTo>
                <a:lnTo>
                  <a:pt x="0" y="65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2515" y="1199689"/>
            <a:ext cx="8940010" cy="16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VII. Task 7: Process Numerical Columns</a:t>
            </a:r>
          </a:p>
          <a:p>
            <a:pPr algn="ctr">
              <a:lnSpc>
                <a:spcPts val="4368"/>
              </a:lnSpc>
            </a:pPr>
            <a:r>
              <a:rPr lang="en-US" sz="3165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2. Other columns: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4831998" y="2848449"/>
            <a:ext cx="8260469" cy="6409851"/>
            <a:chOff x="0" y="0"/>
            <a:chExt cx="2496062" cy="19368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96062" cy="1936862"/>
            </a:xfrm>
            <a:custGeom>
              <a:avLst/>
              <a:gdLst/>
              <a:ahLst/>
              <a:cxnLst/>
              <a:rect r="r" b="b" t="t" l="l"/>
              <a:pathLst>
                <a:path h="1936862" w="2496062">
                  <a:moveTo>
                    <a:pt x="37489" y="0"/>
                  </a:moveTo>
                  <a:lnTo>
                    <a:pt x="2458573" y="0"/>
                  </a:lnTo>
                  <a:cubicBezTo>
                    <a:pt x="2479278" y="0"/>
                    <a:pt x="2496062" y="16784"/>
                    <a:pt x="2496062" y="37489"/>
                  </a:cubicBezTo>
                  <a:lnTo>
                    <a:pt x="2496062" y="1899373"/>
                  </a:lnTo>
                  <a:cubicBezTo>
                    <a:pt x="2496062" y="1920077"/>
                    <a:pt x="2479278" y="1936862"/>
                    <a:pt x="2458573" y="1936862"/>
                  </a:cubicBezTo>
                  <a:lnTo>
                    <a:pt x="37489" y="1936862"/>
                  </a:lnTo>
                  <a:cubicBezTo>
                    <a:pt x="27546" y="1936862"/>
                    <a:pt x="18011" y="1932912"/>
                    <a:pt x="10980" y="1925881"/>
                  </a:cubicBezTo>
                  <a:cubicBezTo>
                    <a:pt x="3950" y="1918851"/>
                    <a:pt x="0" y="1909315"/>
                    <a:pt x="0" y="1899373"/>
                  </a:cubicBezTo>
                  <a:lnTo>
                    <a:pt x="0" y="37489"/>
                  </a:lnTo>
                  <a:cubicBezTo>
                    <a:pt x="0" y="16784"/>
                    <a:pt x="16784" y="0"/>
                    <a:pt x="37489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2496062" cy="2013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90226" y="2848449"/>
            <a:ext cx="7544013" cy="6660748"/>
            <a:chOff x="0" y="0"/>
            <a:chExt cx="10058684" cy="888099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118"/>
              <a:ext cx="10058684" cy="416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b="true" sz="1999" spc="173" u="non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OBJECTIVE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52465"/>
              <a:ext cx="10058684" cy="8428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1. Outlier Ranges: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Some buckets have unusually large upper limits, such as: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minutes: Q4 extends to 2147483647.0, likely due to outliers.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sodium_PDV: Q4 extends to </a:t>
              </a:r>
              <a:r>
                <a:rPr lang="en-US" b="true" sz="1999">
                  <a:solidFill>
                    <a:srgbClr val="FF007E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199909.091</a:t>
              </a: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, which may also be an extreme outlier.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These extreme ranges can skew analysis, especially in the Q4 buckets.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2. </a:t>
              </a: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Rating Consistency Across Buckets: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In most columns, there is a noticeable decrease in average rating from Q1 to Q4 (e.g., minutes, calories, carbohydrates_PDV).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This pattern might reflect diminishing customer satisfaction or other factors as the metric increases.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b="true" sz="1999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Columns like total_fat_PDV and saturated_fat_PDV show the opposite, with ratings increasing slightly toward Q4.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027719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0500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027719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500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59470" y="9609360"/>
            <a:ext cx="3086100" cy="464816"/>
            <a:chOff x="0" y="0"/>
            <a:chExt cx="812800" cy="1224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2421"/>
            </a:xfrm>
            <a:custGeom>
              <a:avLst/>
              <a:gdLst/>
              <a:ahLst/>
              <a:cxnLst/>
              <a:rect r="r" b="b" t="t" l="l"/>
              <a:pathLst>
                <a:path h="1224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2421"/>
                  </a:lnTo>
                  <a:lnTo>
                    <a:pt x="0" y="122421"/>
                  </a:lnTo>
                  <a:close/>
                </a:path>
              </a:pathLst>
            </a:custGeom>
            <a:solidFill>
              <a:srgbClr val="E1BB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1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82F4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Next ---&gt;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6241" y="2918375"/>
            <a:ext cx="9155059" cy="2735074"/>
          </a:xfrm>
          <a:custGeom>
            <a:avLst/>
            <a:gdLst/>
            <a:ahLst/>
            <a:cxnLst/>
            <a:rect r="r" b="b" t="t" l="l"/>
            <a:pathLst>
              <a:path h="2735074" w="9155059">
                <a:moveTo>
                  <a:pt x="0" y="0"/>
                </a:moveTo>
                <a:lnTo>
                  <a:pt x="9155059" y="0"/>
                </a:lnTo>
                <a:lnTo>
                  <a:pt x="9155059" y="2735074"/>
                </a:lnTo>
                <a:lnTo>
                  <a:pt x="0" y="273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12697" y="6129699"/>
            <a:ext cx="11124293" cy="2489061"/>
          </a:xfrm>
          <a:custGeom>
            <a:avLst/>
            <a:gdLst/>
            <a:ahLst/>
            <a:cxnLst/>
            <a:rect r="r" b="b" t="t" l="l"/>
            <a:pathLst>
              <a:path h="2489061" w="11124293">
                <a:moveTo>
                  <a:pt x="0" y="0"/>
                </a:moveTo>
                <a:lnTo>
                  <a:pt x="11124293" y="0"/>
                </a:lnTo>
                <a:lnTo>
                  <a:pt x="11124293" y="2489061"/>
                </a:lnTo>
                <a:lnTo>
                  <a:pt x="0" y="248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VIII. Task 8: Create User-Level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473647" y="3922586"/>
            <a:ext cx="7079390" cy="1426346"/>
            <a:chOff x="0" y="0"/>
            <a:chExt cx="3623574" cy="7300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23574" cy="730073"/>
            </a:xfrm>
            <a:custGeom>
              <a:avLst/>
              <a:gdLst/>
              <a:ahLst/>
              <a:cxnLst/>
              <a:rect r="r" b="b" t="t" l="l"/>
              <a:pathLst>
                <a:path h="730073" w="3623574">
                  <a:moveTo>
                    <a:pt x="3420374" y="0"/>
                  </a:moveTo>
                  <a:cubicBezTo>
                    <a:pt x="3532598" y="0"/>
                    <a:pt x="3623574" y="163432"/>
                    <a:pt x="3623574" y="365036"/>
                  </a:cubicBezTo>
                  <a:cubicBezTo>
                    <a:pt x="3623574" y="566640"/>
                    <a:pt x="3532598" y="730073"/>
                    <a:pt x="3420374" y="730073"/>
                  </a:cubicBezTo>
                  <a:lnTo>
                    <a:pt x="203200" y="730073"/>
                  </a:lnTo>
                  <a:cubicBezTo>
                    <a:pt x="90976" y="730073"/>
                    <a:pt x="0" y="566640"/>
                    <a:pt x="0" y="365036"/>
                  </a:cubicBezTo>
                  <a:cubicBezTo>
                    <a:pt x="0" y="1634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623574" cy="76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68389" y="4022677"/>
            <a:ext cx="668990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Object: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Understand user’s preferences through how they rate the recipes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027719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0500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027719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500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VIII. Task 8: Create User-Level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693413"/>
            <a:ext cx="10788396" cy="2450087"/>
          </a:xfrm>
          <a:custGeom>
            <a:avLst/>
            <a:gdLst/>
            <a:ahLst/>
            <a:cxnLst/>
            <a:rect r="r" b="b" t="t" l="l"/>
            <a:pathLst>
              <a:path h="2450087" w="10788396">
                <a:moveTo>
                  <a:pt x="0" y="0"/>
                </a:moveTo>
                <a:lnTo>
                  <a:pt x="10788396" y="0"/>
                </a:lnTo>
                <a:lnTo>
                  <a:pt x="10788396" y="2450087"/>
                </a:lnTo>
                <a:lnTo>
                  <a:pt x="0" y="2450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7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73293" y="6148531"/>
            <a:ext cx="10788396" cy="2535273"/>
          </a:xfrm>
          <a:custGeom>
            <a:avLst/>
            <a:gdLst/>
            <a:ahLst/>
            <a:cxnLst/>
            <a:rect r="r" b="b" t="t" l="l"/>
            <a:pathLst>
              <a:path h="2535273" w="10788396">
                <a:moveTo>
                  <a:pt x="0" y="0"/>
                </a:moveTo>
                <a:lnTo>
                  <a:pt x="10788396" y="0"/>
                </a:lnTo>
                <a:lnTo>
                  <a:pt x="10788396" y="2535273"/>
                </a:lnTo>
                <a:lnTo>
                  <a:pt x="0" y="2535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559470" y="9688834"/>
            <a:ext cx="3086100" cy="464816"/>
            <a:chOff x="0" y="0"/>
            <a:chExt cx="812800" cy="122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22421"/>
            </a:xfrm>
            <a:custGeom>
              <a:avLst/>
              <a:gdLst/>
              <a:ahLst/>
              <a:cxnLst/>
              <a:rect r="r" b="b" t="t" l="l"/>
              <a:pathLst>
                <a:path h="1224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2421"/>
                  </a:lnTo>
                  <a:lnTo>
                    <a:pt x="0" y="122421"/>
                  </a:lnTo>
                  <a:close/>
                </a:path>
              </a:pathLst>
            </a:custGeom>
            <a:solidFill>
              <a:srgbClr val="E1BB7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1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82F4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Next ---&gt;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027719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0500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027719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500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59470" y="9688834"/>
            <a:ext cx="3086100" cy="464816"/>
            <a:chOff x="0" y="0"/>
            <a:chExt cx="812800" cy="1224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22421"/>
            </a:xfrm>
            <a:custGeom>
              <a:avLst/>
              <a:gdLst/>
              <a:ahLst/>
              <a:cxnLst/>
              <a:rect r="r" b="b" t="t" l="l"/>
              <a:pathLst>
                <a:path h="1224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2421"/>
                  </a:lnTo>
                  <a:lnTo>
                    <a:pt x="0" y="122421"/>
                  </a:lnTo>
                  <a:close/>
                </a:path>
              </a:pathLst>
            </a:custGeom>
            <a:solidFill>
              <a:srgbClr val="E1BB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1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82F4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Next ---&gt;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758634"/>
            <a:ext cx="7766244" cy="1384866"/>
            <a:chOff x="0" y="0"/>
            <a:chExt cx="3975139" cy="7088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75139" cy="708841"/>
            </a:xfrm>
            <a:custGeom>
              <a:avLst/>
              <a:gdLst/>
              <a:ahLst/>
              <a:cxnLst/>
              <a:rect r="r" b="b" t="t" l="l"/>
              <a:pathLst>
                <a:path h="708841" w="3975139">
                  <a:moveTo>
                    <a:pt x="3771939" y="0"/>
                  </a:moveTo>
                  <a:cubicBezTo>
                    <a:pt x="3884163" y="0"/>
                    <a:pt x="3975139" y="158680"/>
                    <a:pt x="3975139" y="354421"/>
                  </a:cubicBezTo>
                  <a:cubicBezTo>
                    <a:pt x="3975139" y="550162"/>
                    <a:pt x="3884163" y="708841"/>
                    <a:pt x="3771939" y="708841"/>
                  </a:cubicBezTo>
                  <a:lnTo>
                    <a:pt x="203200" y="708841"/>
                  </a:lnTo>
                  <a:cubicBezTo>
                    <a:pt x="90976" y="708841"/>
                    <a:pt x="0" y="550162"/>
                    <a:pt x="0" y="354421"/>
                  </a:cubicBezTo>
                  <a:cubicBezTo>
                    <a:pt x="0" y="1586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75139" cy="746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44000" y="2487378"/>
            <a:ext cx="7756409" cy="6605733"/>
          </a:xfrm>
          <a:custGeom>
            <a:avLst/>
            <a:gdLst/>
            <a:ahLst/>
            <a:cxnLst/>
            <a:rect r="r" b="b" t="t" l="l"/>
            <a:pathLst>
              <a:path h="6605733" w="7756409">
                <a:moveTo>
                  <a:pt x="0" y="0"/>
                </a:moveTo>
                <a:lnTo>
                  <a:pt x="7756409" y="0"/>
                </a:lnTo>
                <a:lnTo>
                  <a:pt x="7756409" y="6605733"/>
                </a:lnTo>
                <a:lnTo>
                  <a:pt x="0" y="6605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VIII. Task 8: Create User-Level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27142" y="3889835"/>
            <a:ext cx="716692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Post-processing: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Check data thoroughly after creation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Handle null values ​​that may appear during conversion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027719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90500" y="161925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027719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500" y="7083869"/>
            <a:ext cx="3069781" cy="3069781"/>
          </a:xfrm>
          <a:custGeom>
            <a:avLst/>
            <a:gdLst/>
            <a:ahLst/>
            <a:cxnLst/>
            <a:rect r="r" b="b" t="t" l="l"/>
            <a:pathLst>
              <a:path h="3069781" w="3069781">
                <a:moveTo>
                  <a:pt x="0" y="0"/>
                </a:moveTo>
                <a:lnTo>
                  <a:pt x="3069781" y="0"/>
                </a:lnTo>
                <a:lnTo>
                  <a:pt x="3069781" y="3069781"/>
                </a:lnTo>
                <a:lnTo>
                  <a:pt x="0" y="306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59470" y="9688834"/>
            <a:ext cx="3086100" cy="464816"/>
            <a:chOff x="0" y="0"/>
            <a:chExt cx="812800" cy="1224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22421"/>
            </a:xfrm>
            <a:custGeom>
              <a:avLst/>
              <a:gdLst/>
              <a:ahLst/>
              <a:cxnLst/>
              <a:rect r="r" b="b" t="t" l="l"/>
              <a:pathLst>
                <a:path h="12242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2421"/>
                  </a:lnTo>
                  <a:lnTo>
                    <a:pt x="0" y="122421"/>
                  </a:lnTo>
                  <a:close/>
                </a:path>
              </a:pathLst>
            </a:custGeom>
            <a:solidFill>
              <a:srgbClr val="E1BB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1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82F44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Next ---&gt;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405962"/>
            <a:ext cx="7126565" cy="3198046"/>
          </a:xfrm>
          <a:custGeom>
            <a:avLst/>
            <a:gdLst/>
            <a:ahLst/>
            <a:cxnLst/>
            <a:rect r="r" b="b" t="t" l="l"/>
            <a:pathLst>
              <a:path h="3198046" w="7126565">
                <a:moveTo>
                  <a:pt x="0" y="0"/>
                </a:moveTo>
                <a:lnTo>
                  <a:pt x="7126565" y="0"/>
                </a:lnTo>
                <a:lnTo>
                  <a:pt x="7126565" y="3198046"/>
                </a:lnTo>
                <a:lnTo>
                  <a:pt x="0" y="3198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2702" y="2405962"/>
            <a:ext cx="7186621" cy="3198046"/>
          </a:xfrm>
          <a:custGeom>
            <a:avLst/>
            <a:gdLst/>
            <a:ahLst/>
            <a:cxnLst/>
            <a:rect r="r" b="b" t="t" l="l"/>
            <a:pathLst>
              <a:path h="3198046" w="7186621">
                <a:moveTo>
                  <a:pt x="0" y="0"/>
                </a:moveTo>
                <a:lnTo>
                  <a:pt x="7186620" y="0"/>
                </a:lnTo>
                <a:lnTo>
                  <a:pt x="7186620" y="3198046"/>
                </a:lnTo>
                <a:lnTo>
                  <a:pt x="0" y="319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21151" y="5922649"/>
            <a:ext cx="7661209" cy="3447544"/>
          </a:xfrm>
          <a:custGeom>
            <a:avLst/>
            <a:gdLst/>
            <a:ahLst/>
            <a:cxnLst/>
            <a:rect r="r" b="b" t="t" l="l"/>
            <a:pathLst>
              <a:path h="3447544" w="7661209">
                <a:moveTo>
                  <a:pt x="0" y="0"/>
                </a:moveTo>
                <a:lnTo>
                  <a:pt x="7661209" y="0"/>
                </a:lnTo>
                <a:lnTo>
                  <a:pt x="7661209" y="3447544"/>
                </a:lnTo>
                <a:lnTo>
                  <a:pt x="0" y="3447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VIII. Task 8: Create User-Level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0735" y="4902831"/>
            <a:ext cx="4700562" cy="4700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062710" y="1028700"/>
            <a:ext cx="8229600" cy="82296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8670" t="0" r="-3425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1042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7554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40664" y="212830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10424" y="4639542"/>
            <a:ext cx="677751" cy="677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10424" y="6060243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10424" y="7480943"/>
            <a:ext cx="677751" cy="6777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10424" y="2570341"/>
            <a:ext cx="795228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OUTLINE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83744" y="4593831"/>
            <a:ext cx="6218834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Assignment Overview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01244" y="48155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01244" y="623624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01244" y="765694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83744" y="5974518"/>
            <a:ext cx="6218834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Assignment Approach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18344" y="7407703"/>
            <a:ext cx="6218834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Tasks and Solution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97844" y="3224998"/>
            <a:ext cx="15597120" cy="6258344"/>
          </a:xfrm>
          <a:custGeom>
            <a:avLst/>
            <a:gdLst/>
            <a:ahLst/>
            <a:cxnLst/>
            <a:rect r="r" b="b" t="t" l="l"/>
            <a:pathLst>
              <a:path h="6258344" w="15597120">
                <a:moveTo>
                  <a:pt x="0" y="0"/>
                </a:moveTo>
                <a:lnTo>
                  <a:pt x="15597120" y="0"/>
                </a:lnTo>
                <a:lnTo>
                  <a:pt x="15597120" y="6258344"/>
                </a:lnTo>
                <a:lnTo>
                  <a:pt x="0" y="625834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IX. Task 9: Create Tag-Level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910297" y="2148825"/>
            <a:ext cx="9662228" cy="86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APPROACH FOR TASK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5103" y="2265257"/>
            <a:ext cx="15374833" cy="2121615"/>
            <a:chOff x="0" y="0"/>
            <a:chExt cx="4049339" cy="558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49339" cy="558779"/>
            </a:xfrm>
            <a:custGeom>
              <a:avLst/>
              <a:gdLst/>
              <a:ahLst/>
              <a:cxnLst/>
              <a:rect r="r" b="b" t="t" l="l"/>
              <a:pathLst>
                <a:path h="558779" w="4049339">
                  <a:moveTo>
                    <a:pt x="0" y="0"/>
                  </a:moveTo>
                  <a:lnTo>
                    <a:pt x="4049339" y="0"/>
                  </a:lnTo>
                  <a:lnTo>
                    <a:pt x="4049339" y="558779"/>
                  </a:lnTo>
                  <a:lnTo>
                    <a:pt x="0" y="558779"/>
                  </a:lnTo>
                  <a:close/>
                </a:path>
              </a:pathLst>
            </a:custGeom>
            <a:solidFill>
              <a:srgbClr val="B5B5D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49339" cy="59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009604" y="4645091"/>
            <a:ext cx="12185833" cy="5118050"/>
          </a:xfrm>
          <a:custGeom>
            <a:avLst/>
            <a:gdLst/>
            <a:ahLst/>
            <a:cxnLst/>
            <a:rect r="r" b="b" t="t" l="l"/>
            <a:pathLst>
              <a:path h="5118050" w="12185833">
                <a:moveTo>
                  <a:pt x="0" y="0"/>
                </a:moveTo>
                <a:lnTo>
                  <a:pt x="12185833" y="0"/>
                </a:lnTo>
                <a:lnTo>
                  <a:pt x="12185833" y="5118050"/>
                </a:lnTo>
                <a:lnTo>
                  <a:pt x="0" y="511805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08329" y="2927235"/>
            <a:ext cx="1398838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499">
                <a:solidFill>
                  <a:srgbClr val="12054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EXTRACTING INFORMATION FROM TAGS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IX. Task 9: Create Tag-Level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17" r="0" b="-788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5103" y="2265257"/>
            <a:ext cx="15374833" cy="2121615"/>
            <a:chOff x="0" y="0"/>
            <a:chExt cx="4049339" cy="558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49339" cy="558779"/>
            </a:xfrm>
            <a:custGeom>
              <a:avLst/>
              <a:gdLst/>
              <a:ahLst/>
              <a:cxnLst/>
              <a:rect r="r" b="b" t="t" l="l"/>
              <a:pathLst>
                <a:path h="558779" w="4049339">
                  <a:moveTo>
                    <a:pt x="0" y="0"/>
                  </a:moveTo>
                  <a:lnTo>
                    <a:pt x="4049339" y="0"/>
                  </a:lnTo>
                  <a:lnTo>
                    <a:pt x="4049339" y="558779"/>
                  </a:lnTo>
                  <a:lnTo>
                    <a:pt x="0" y="558779"/>
                  </a:lnTo>
                  <a:close/>
                </a:path>
              </a:pathLst>
            </a:custGeom>
            <a:solidFill>
              <a:srgbClr val="B5B5D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49339" cy="596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52772" y="5940677"/>
            <a:ext cx="1353244" cy="1425832"/>
          </a:xfrm>
          <a:custGeom>
            <a:avLst/>
            <a:gdLst/>
            <a:ahLst/>
            <a:cxnLst/>
            <a:rect r="r" b="b" t="t" l="l"/>
            <a:pathLst>
              <a:path h="1425832" w="1353244">
                <a:moveTo>
                  <a:pt x="0" y="0"/>
                </a:moveTo>
                <a:lnTo>
                  <a:pt x="1353244" y="0"/>
                </a:lnTo>
                <a:lnTo>
                  <a:pt x="1353244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4328" y="5940677"/>
            <a:ext cx="1397315" cy="1425832"/>
          </a:xfrm>
          <a:custGeom>
            <a:avLst/>
            <a:gdLst/>
            <a:ahLst/>
            <a:cxnLst/>
            <a:rect r="r" b="b" t="t" l="l"/>
            <a:pathLst>
              <a:path h="1425832" w="1397315">
                <a:moveTo>
                  <a:pt x="0" y="0"/>
                </a:moveTo>
                <a:lnTo>
                  <a:pt x="1397316" y="0"/>
                </a:lnTo>
                <a:lnTo>
                  <a:pt x="1397316" y="1425832"/>
                </a:lnTo>
                <a:lnTo>
                  <a:pt x="0" y="1425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69896" y="6103070"/>
            <a:ext cx="1740158" cy="1101046"/>
          </a:xfrm>
          <a:custGeom>
            <a:avLst/>
            <a:gdLst/>
            <a:ahLst/>
            <a:cxnLst/>
            <a:rect r="r" b="b" t="t" l="l"/>
            <a:pathLst>
              <a:path h="1101046" w="1740158">
                <a:moveTo>
                  <a:pt x="0" y="0"/>
                </a:moveTo>
                <a:lnTo>
                  <a:pt x="1740158" y="0"/>
                </a:lnTo>
                <a:lnTo>
                  <a:pt x="1740158" y="1101046"/>
                </a:lnTo>
                <a:lnTo>
                  <a:pt x="0" y="1101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86954" y="8208865"/>
            <a:ext cx="1507246" cy="534387"/>
          </a:xfrm>
          <a:custGeom>
            <a:avLst/>
            <a:gdLst/>
            <a:ahLst/>
            <a:cxnLst/>
            <a:rect r="r" b="b" t="t" l="l"/>
            <a:pathLst>
              <a:path h="534387" w="1507246">
                <a:moveTo>
                  <a:pt x="0" y="0"/>
                </a:moveTo>
                <a:lnTo>
                  <a:pt x="1507245" y="0"/>
                </a:lnTo>
                <a:lnTo>
                  <a:pt x="1507245" y="534387"/>
                </a:lnTo>
                <a:lnTo>
                  <a:pt x="0" y="53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54472" y="1209336"/>
            <a:ext cx="1943162" cy="1941365"/>
          </a:xfrm>
          <a:custGeom>
            <a:avLst/>
            <a:gdLst/>
            <a:ahLst/>
            <a:cxnLst/>
            <a:rect r="r" b="b" t="t" l="l"/>
            <a:pathLst>
              <a:path h="1941365" w="1943162">
                <a:moveTo>
                  <a:pt x="0" y="0"/>
                </a:moveTo>
                <a:lnTo>
                  <a:pt x="1943162" y="0"/>
                </a:lnTo>
                <a:lnTo>
                  <a:pt x="1943162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3431" y="1209336"/>
            <a:ext cx="2177476" cy="1941365"/>
          </a:xfrm>
          <a:custGeom>
            <a:avLst/>
            <a:gdLst/>
            <a:ahLst/>
            <a:cxnLst/>
            <a:rect r="r" b="b" t="t" l="l"/>
            <a:pathLst>
              <a:path h="1941365" w="2177476">
                <a:moveTo>
                  <a:pt x="0" y="0"/>
                </a:moveTo>
                <a:lnTo>
                  <a:pt x="2177476" y="0"/>
                </a:lnTo>
                <a:lnTo>
                  <a:pt x="2177476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54472" y="3525717"/>
            <a:ext cx="2426518" cy="2032294"/>
          </a:xfrm>
          <a:custGeom>
            <a:avLst/>
            <a:gdLst/>
            <a:ahLst/>
            <a:cxnLst/>
            <a:rect r="r" b="b" t="t" l="l"/>
            <a:pathLst>
              <a:path h="2032294" w="2426518">
                <a:moveTo>
                  <a:pt x="0" y="0"/>
                </a:moveTo>
                <a:lnTo>
                  <a:pt x="2426518" y="0"/>
                </a:lnTo>
                <a:lnTo>
                  <a:pt x="2426518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98041" y="1209336"/>
            <a:ext cx="1696923" cy="1941365"/>
          </a:xfrm>
          <a:custGeom>
            <a:avLst/>
            <a:gdLst/>
            <a:ahLst/>
            <a:cxnLst/>
            <a:rect r="r" b="b" t="t" l="l"/>
            <a:pathLst>
              <a:path h="1941365" w="1696923">
                <a:moveTo>
                  <a:pt x="0" y="0"/>
                </a:moveTo>
                <a:lnTo>
                  <a:pt x="1696923" y="0"/>
                </a:lnTo>
                <a:lnTo>
                  <a:pt x="1696923" y="1941365"/>
                </a:lnTo>
                <a:lnTo>
                  <a:pt x="0" y="1941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11303" y="3525717"/>
            <a:ext cx="1996540" cy="2032294"/>
          </a:xfrm>
          <a:custGeom>
            <a:avLst/>
            <a:gdLst/>
            <a:ahLst/>
            <a:cxnLst/>
            <a:rect r="r" b="b" t="t" l="l"/>
            <a:pathLst>
              <a:path h="2032294" w="1996540">
                <a:moveTo>
                  <a:pt x="0" y="0"/>
                </a:moveTo>
                <a:lnTo>
                  <a:pt x="1996540" y="0"/>
                </a:lnTo>
                <a:lnTo>
                  <a:pt x="1996540" y="2032294"/>
                </a:lnTo>
                <a:lnTo>
                  <a:pt x="0" y="2032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40576" y="3784999"/>
            <a:ext cx="3005601" cy="1330257"/>
          </a:xfrm>
          <a:custGeom>
            <a:avLst/>
            <a:gdLst/>
            <a:ahLst/>
            <a:cxnLst/>
            <a:rect r="r" b="b" t="t" l="l"/>
            <a:pathLst>
              <a:path h="1330257" w="3005601">
                <a:moveTo>
                  <a:pt x="0" y="0"/>
                </a:moveTo>
                <a:lnTo>
                  <a:pt x="3005601" y="0"/>
                </a:lnTo>
                <a:lnTo>
                  <a:pt x="3005601" y="1330257"/>
                </a:lnTo>
                <a:lnTo>
                  <a:pt x="0" y="13302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57916" y="7833112"/>
            <a:ext cx="2108440" cy="1395404"/>
          </a:xfrm>
          <a:custGeom>
            <a:avLst/>
            <a:gdLst/>
            <a:ahLst/>
            <a:cxnLst/>
            <a:rect r="r" b="b" t="t" l="l"/>
            <a:pathLst>
              <a:path h="1395404" w="2108440">
                <a:moveTo>
                  <a:pt x="0" y="0"/>
                </a:moveTo>
                <a:lnTo>
                  <a:pt x="2108440" y="0"/>
                </a:lnTo>
                <a:lnTo>
                  <a:pt x="2108440" y="1395404"/>
                </a:lnTo>
                <a:lnTo>
                  <a:pt x="0" y="13954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8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6003629"/>
            <a:ext cx="2222356" cy="1357658"/>
          </a:xfrm>
          <a:custGeom>
            <a:avLst/>
            <a:gdLst/>
            <a:ahLst/>
            <a:cxnLst/>
            <a:rect r="r" b="b" t="t" l="l"/>
            <a:pathLst>
              <a:path h="1357658" w="2222356">
                <a:moveTo>
                  <a:pt x="0" y="0"/>
                </a:moveTo>
                <a:lnTo>
                  <a:pt x="2222356" y="0"/>
                </a:lnTo>
                <a:lnTo>
                  <a:pt x="2222356" y="1357657"/>
                </a:lnTo>
                <a:lnTo>
                  <a:pt x="0" y="1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8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02641" y="7842075"/>
            <a:ext cx="1903375" cy="1366970"/>
          </a:xfrm>
          <a:custGeom>
            <a:avLst/>
            <a:gdLst/>
            <a:ahLst/>
            <a:cxnLst/>
            <a:rect r="r" b="b" t="t" l="l"/>
            <a:pathLst>
              <a:path h="1366970" w="1903375">
                <a:moveTo>
                  <a:pt x="0" y="0"/>
                </a:moveTo>
                <a:lnTo>
                  <a:pt x="1903375" y="0"/>
                </a:lnTo>
                <a:lnTo>
                  <a:pt x="1903375" y="1366970"/>
                </a:lnTo>
                <a:lnTo>
                  <a:pt x="0" y="13669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85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80990" y="7833112"/>
            <a:ext cx="1285894" cy="1285894"/>
          </a:xfrm>
          <a:custGeom>
            <a:avLst/>
            <a:gdLst/>
            <a:ahLst/>
            <a:cxnLst/>
            <a:rect r="r" b="b" t="t" l="l"/>
            <a:pathLst>
              <a:path h="1285894" w="1285894">
                <a:moveTo>
                  <a:pt x="0" y="0"/>
                </a:moveTo>
                <a:lnTo>
                  <a:pt x="1285893" y="0"/>
                </a:lnTo>
                <a:lnTo>
                  <a:pt x="1285893" y="1285894"/>
                </a:lnTo>
                <a:lnTo>
                  <a:pt x="0" y="12858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85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90764" y="4857911"/>
            <a:ext cx="15906471" cy="4692409"/>
          </a:xfrm>
          <a:custGeom>
            <a:avLst/>
            <a:gdLst/>
            <a:ahLst/>
            <a:cxnLst/>
            <a:rect r="r" b="b" t="t" l="l"/>
            <a:pathLst>
              <a:path h="4692409" w="15906471">
                <a:moveTo>
                  <a:pt x="0" y="0"/>
                </a:moveTo>
                <a:lnTo>
                  <a:pt x="15906472" y="0"/>
                </a:lnTo>
                <a:lnTo>
                  <a:pt x="15906472" y="4692409"/>
                </a:lnTo>
                <a:lnTo>
                  <a:pt x="0" y="469240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108329" y="2927235"/>
            <a:ext cx="1398838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499">
                <a:solidFill>
                  <a:srgbClr val="12054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EXTRACTING INFORMATION FROM TAGS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32515" y="1199689"/>
            <a:ext cx="8940010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IX. Task 9: Create Tag-Level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1681" y="2371725"/>
            <a:ext cx="10164638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b="true" sz="15000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5400000">
            <a:off x="13185381" y="-2642290"/>
            <a:ext cx="5668682" cy="10893603"/>
          </a:xfrm>
          <a:custGeom>
            <a:avLst/>
            <a:gdLst/>
            <a:ahLst/>
            <a:cxnLst/>
            <a:rect r="r" b="b" t="t" l="l"/>
            <a:pathLst>
              <a:path h="10893603" w="5668682">
                <a:moveTo>
                  <a:pt x="0" y="10893603"/>
                </a:moveTo>
                <a:lnTo>
                  <a:pt x="5668682" y="10893603"/>
                </a:lnTo>
                <a:lnTo>
                  <a:pt x="5668682" y="0"/>
                </a:lnTo>
                <a:lnTo>
                  <a:pt x="0" y="0"/>
                </a:lnTo>
                <a:lnTo>
                  <a:pt x="0" y="1089360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5400000">
            <a:off x="-2009759" y="4126144"/>
            <a:ext cx="5668682" cy="10893603"/>
          </a:xfrm>
          <a:custGeom>
            <a:avLst/>
            <a:gdLst/>
            <a:ahLst/>
            <a:cxnLst/>
            <a:rect r="r" b="b" t="t" l="l"/>
            <a:pathLst>
              <a:path h="10893603" w="5668682">
                <a:moveTo>
                  <a:pt x="0" y="10893603"/>
                </a:moveTo>
                <a:lnTo>
                  <a:pt x="5668681" y="10893603"/>
                </a:lnTo>
                <a:lnTo>
                  <a:pt x="5668681" y="0"/>
                </a:lnTo>
                <a:lnTo>
                  <a:pt x="0" y="0"/>
                </a:lnTo>
                <a:lnTo>
                  <a:pt x="0" y="1089360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63571" y="2946639"/>
            <a:ext cx="13560857" cy="5363949"/>
            <a:chOff x="0" y="0"/>
            <a:chExt cx="4245214" cy="1679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45214" cy="1679179"/>
            </a:xfrm>
            <a:custGeom>
              <a:avLst/>
              <a:gdLst/>
              <a:ahLst/>
              <a:cxnLst/>
              <a:rect r="r" b="b" t="t" l="l"/>
              <a:pathLst>
                <a:path h="1679179" w="4245214">
                  <a:moveTo>
                    <a:pt x="9134" y="0"/>
                  </a:moveTo>
                  <a:lnTo>
                    <a:pt x="4236079" y="0"/>
                  </a:lnTo>
                  <a:cubicBezTo>
                    <a:pt x="4238502" y="0"/>
                    <a:pt x="4240825" y="962"/>
                    <a:pt x="4242538" y="2675"/>
                  </a:cubicBezTo>
                  <a:cubicBezTo>
                    <a:pt x="4244251" y="4388"/>
                    <a:pt x="4245214" y="6712"/>
                    <a:pt x="4245214" y="9134"/>
                  </a:cubicBezTo>
                  <a:lnTo>
                    <a:pt x="4245214" y="1670045"/>
                  </a:lnTo>
                  <a:cubicBezTo>
                    <a:pt x="4245214" y="1672467"/>
                    <a:pt x="4244251" y="1674791"/>
                    <a:pt x="4242538" y="1676504"/>
                  </a:cubicBezTo>
                  <a:cubicBezTo>
                    <a:pt x="4240825" y="1678217"/>
                    <a:pt x="4238502" y="1679179"/>
                    <a:pt x="4236079" y="1679179"/>
                  </a:cubicBezTo>
                  <a:lnTo>
                    <a:pt x="9134" y="1679179"/>
                  </a:lnTo>
                  <a:cubicBezTo>
                    <a:pt x="6712" y="1679179"/>
                    <a:pt x="4388" y="1678217"/>
                    <a:pt x="2675" y="1676504"/>
                  </a:cubicBezTo>
                  <a:cubicBezTo>
                    <a:pt x="962" y="1674791"/>
                    <a:pt x="0" y="1672467"/>
                    <a:pt x="0" y="1670045"/>
                  </a:cubicBezTo>
                  <a:lnTo>
                    <a:pt x="0" y="9134"/>
                  </a:lnTo>
                  <a:cubicBezTo>
                    <a:pt x="0" y="6712"/>
                    <a:pt x="962" y="4388"/>
                    <a:pt x="2675" y="2675"/>
                  </a:cubicBezTo>
                  <a:cubicBezTo>
                    <a:pt x="4388" y="962"/>
                    <a:pt x="6712" y="0"/>
                    <a:pt x="913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245214" cy="17553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93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42799" y="805602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41415" y="3902682"/>
            <a:ext cx="11805171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Key Objective: Perform Exploratory Data Analysis </a:t>
            </a:r>
            <a:r>
              <a:rPr lang="en-US" sz="3299" b="true">
                <a:solidFill>
                  <a:srgbClr val="FFDE59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(EDA) and features extraction </a:t>
            </a:r>
            <a:r>
              <a:rPr lang="en-US" sz="3299" b="tru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from raw recipe datasets,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supporting the process designing a recommender system.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41415" y="6433969"/>
            <a:ext cx="11805171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Including: 6 required tasks and 3 optional tasks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1087" y="2936882"/>
            <a:ext cx="13758256" cy="1359232"/>
            <a:chOff x="0" y="0"/>
            <a:chExt cx="3623574" cy="357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3574" cy="357987"/>
            </a:xfrm>
            <a:custGeom>
              <a:avLst/>
              <a:gdLst/>
              <a:ahLst/>
              <a:cxnLst/>
              <a:rect r="r" b="b" t="t" l="l"/>
              <a:pathLst>
                <a:path h="357987" w="3623574">
                  <a:moveTo>
                    <a:pt x="3420374" y="0"/>
                  </a:moveTo>
                  <a:cubicBezTo>
                    <a:pt x="3532598" y="0"/>
                    <a:pt x="3623574" y="80138"/>
                    <a:pt x="3623574" y="178994"/>
                  </a:cubicBezTo>
                  <a:cubicBezTo>
                    <a:pt x="3623574" y="277849"/>
                    <a:pt x="3532598" y="357987"/>
                    <a:pt x="3420374" y="357987"/>
                  </a:cubicBezTo>
                  <a:lnTo>
                    <a:pt x="203200" y="357987"/>
                  </a:lnTo>
                  <a:cubicBezTo>
                    <a:pt x="90976" y="357987"/>
                    <a:pt x="0" y="277849"/>
                    <a:pt x="0" y="178994"/>
                  </a:cubicBezTo>
                  <a:cubicBezTo>
                    <a:pt x="0" y="801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23574" cy="396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2380" y="5291630"/>
            <a:ext cx="15221868" cy="2587718"/>
          </a:xfrm>
          <a:custGeom>
            <a:avLst/>
            <a:gdLst/>
            <a:ahLst/>
            <a:cxnLst/>
            <a:rect r="r" b="b" t="t" l="l"/>
            <a:pathLst>
              <a:path h="2587718" w="15221868">
                <a:moveTo>
                  <a:pt x="0" y="0"/>
                </a:moveTo>
                <a:lnTo>
                  <a:pt x="15221867" y="0"/>
                </a:lnTo>
                <a:lnTo>
                  <a:pt x="15221867" y="2587717"/>
                </a:lnTo>
                <a:lnTo>
                  <a:pt x="0" y="258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6010" y="3162473"/>
            <a:ext cx="1288841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Key approach to implement 9 given tasks is 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to import and transfer the two datasets to Python dataframe.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8475" y="419417"/>
            <a:ext cx="1134497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 APPROACH</a:t>
            </a:r>
            <a:r>
              <a:rPr lang="en-US" sz="63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45561"/>
          </a:xfrm>
          <a:custGeom>
            <a:avLst/>
            <a:gdLst/>
            <a:ahLst/>
            <a:cxnLst/>
            <a:rect r="r" b="b" t="t" l="l"/>
            <a:pathLst>
              <a:path h="2845561" w="18288000">
                <a:moveTo>
                  <a:pt x="0" y="0"/>
                </a:moveTo>
                <a:lnTo>
                  <a:pt x="18288000" y="0"/>
                </a:lnTo>
                <a:lnTo>
                  <a:pt x="18288000" y="2845561"/>
                </a:lnTo>
                <a:lnTo>
                  <a:pt x="0" y="284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269" r="0" b="-1819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62850" y="0"/>
            <a:ext cx="9326511" cy="2845561"/>
            <a:chOff x="0" y="0"/>
            <a:chExt cx="2456365" cy="749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6365" cy="749448"/>
            </a:xfrm>
            <a:custGeom>
              <a:avLst/>
              <a:gdLst/>
              <a:ahLst/>
              <a:cxnLst/>
              <a:rect r="r" b="b" t="t" l="l"/>
              <a:pathLst>
                <a:path h="749448" w="2456365">
                  <a:moveTo>
                    <a:pt x="0" y="0"/>
                  </a:moveTo>
                  <a:lnTo>
                    <a:pt x="2456365" y="0"/>
                  </a:lnTo>
                  <a:lnTo>
                    <a:pt x="2456365" y="749448"/>
                  </a:lnTo>
                  <a:lnTo>
                    <a:pt x="0" y="749448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56365" cy="78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45322" y="6363479"/>
            <a:ext cx="9649795" cy="2766966"/>
          </a:xfrm>
          <a:custGeom>
            <a:avLst/>
            <a:gdLst/>
            <a:ahLst/>
            <a:cxnLst/>
            <a:rect r="r" b="b" t="t" l="l"/>
            <a:pathLst>
              <a:path h="2766966" w="9649795">
                <a:moveTo>
                  <a:pt x="0" y="0"/>
                </a:moveTo>
                <a:lnTo>
                  <a:pt x="9649795" y="0"/>
                </a:lnTo>
                <a:lnTo>
                  <a:pt x="9649795" y="2766966"/>
                </a:lnTo>
                <a:lnTo>
                  <a:pt x="0" y="276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4460" y="4379521"/>
            <a:ext cx="7624458" cy="1178777"/>
            <a:chOff x="0" y="0"/>
            <a:chExt cx="3623574" cy="560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3574" cy="560222"/>
            </a:xfrm>
            <a:custGeom>
              <a:avLst/>
              <a:gdLst/>
              <a:ahLst/>
              <a:cxnLst/>
              <a:rect r="r" b="b" t="t" l="l"/>
              <a:pathLst>
                <a:path h="560222" w="3623574">
                  <a:moveTo>
                    <a:pt x="3420374" y="0"/>
                  </a:moveTo>
                  <a:cubicBezTo>
                    <a:pt x="3532598" y="0"/>
                    <a:pt x="3623574" y="125410"/>
                    <a:pt x="3623574" y="280111"/>
                  </a:cubicBezTo>
                  <a:cubicBezTo>
                    <a:pt x="3623574" y="434812"/>
                    <a:pt x="3532598" y="560222"/>
                    <a:pt x="3420374" y="560222"/>
                  </a:cubicBezTo>
                  <a:lnTo>
                    <a:pt x="203200" y="560222"/>
                  </a:lnTo>
                  <a:cubicBezTo>
                    <a:pt x="90976" y="560222"/>
                    <a:pt x="0" y="434812"/>
                    <a:pt x="0" y="280111"/>
                  </a:cubicBezTo>
                  <a:cubicBezTo>
                    <a:pt x="0" y="1254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23574" cy="59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76426" y="3598062"/>
            <a:ext cx="5099532" cy="5532383"/>
          </a:xfrm>
          <a:custGeom>
            <a:avLst/>
            <a:gdLst/>
            <a:ahLst/>
            <a:cxnLst/>
            <a:rect r="r" b="b" t="t" l="l"/>
            <a:pathLst>
              <a:path h="5532383" w="5099532">
                <a:moveTo>
                  <a:pt x="0" y="0"/>
                </a:moveTo>
                <a:lnTo>
                  <a:pt x="5099532" y="0"/>
                </a:lnTo>
                <a:lnTo>
                  <a:pt x="5099532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69175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5634" y="1199689"/>
            <a:ext cx="8136944" cy="164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I. Task 1 - Create New Session - Importing &amp; Reading Dataset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99358" y="4567511"/>
            <a:ext cx="731466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Read RAW_recipes_cleaned.csv from the provided link.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Ensure all fields have the correct data types.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845561"/>
          </a:xfrm>
          <a:custGeom>
            <a:avLst/>
            <a:gdLst/>
            <a:ahLst/>
            <a:cxnLst/>
            <a:rect r="r" b="b" t="t" l="l"/>
            <a:pathLst>
              <a:path h="2845561" w="18288000">
                <a:moveTo>
                  <a:pt x="0" y="0"/>
                </a:moveTo>
                <a:lnTo>
                  <a:pt x="18288000" y="0"/>
                </a:lnTo>
                <a:lnTo>
                  <a:pt x="18288000" y="2845561"/>
                </a:lnTo>
                <a:lnTo>
                  <a:pt x="0" y="284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269" r="0" b="-1819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62850" y="0"/>
            <a:ext cx="9326511" cy="2845561"/>
            <a:chOff x="0" y="0"/>
            <a:chExt cx="2456365" cy="749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6365" cy="749448"/>
            </a:xfrm>
            <a:custGeom>
              <a:avLst/>
              <a:gdLst/>
              <a:ahLst/>
              <a:cxnLst/>
              <a:rect r="r" b="b" t="t" l="l"/>
              <a:pathLst>
                <a:path h="749448" w="2456365">
                  <a:moveTo>
                    <a:pt x="0" y="0"/>
                  </a:moveTo>
                  <a:lnTo>
                    <a:pt x="2456365" y="0"/>
                  </a:lnTo>
                  <a:lnTo>
                    <a:pt x="2456365" y="749448"/>
                  </a:lnTo>
                  <a:lnTo>
                    <a:pt x="0" y="749448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56365" cy="787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751320"/>
            <a:ext cx="15521965" cy="2793954"/>
          </a:xfrm>
          <a:custGeom>
            <a:avLst/>
            <a:gdLst/>
            <a:ahLst/>
            <a:cxnLst/>
            <a:rect r="r" b="b" t="t" l="l"/>
            <a:pathLst>
              <a:path h="2793954" w="15521965">
                <a:moveTo>
                  <a:pt x="0" y="0"/>
                </a:moveTo>
                <a:lnTo>
                  <a:pt x="15521965" y="0"/>
                </a:lnTo>
                <a:lnTo>
                  <a:pt x="15521965" y="2793954"/>
                </a:lnTo>
                <a:lnTo>
                  <a:pt x="0" y="27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09883" y="3901410"/>
            <a:ext cx="7624458" cy="1178777"/>
            <a:chOff x="0" y="0"/>
            <a:chExt cx="3623574" cy="560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3574" cy="560222"/>
            </a:xfrm>
            <a:custGeom>
              <a:avLst/>
              <a:gdLst/>
              <a:ahLst/>
              <a:cxnLst/>
              <a:rect r="r" b="b" t="t" l="l"/>
              <a:pathLst>
                <a:path h="560222" w="3623574">
                  <a:moveTo>
                    <a:pt x="3420374" y="0"/>
                  </a:moveTo>
                  <a:cubicBezTo>
                    <a:pt x="3532598" y="0"/>
                    <a:pt x="3623574" y="125410"/>
                    <a:pt x="3623574" y="280111"/>
                  </a:cubicBezTo>
                  <a:cubicBezTo>
                    <a:pt x="3623574" y="434812"/>
                    <a:pt x="3532598" y="560222"/>
                    <a:pt x="3420374" y="560222"/>
                  </a:cubicBezTo>
                  <a:lnTo>
                    <a:pt x="203200" y="560222"/>
                  </a:lnTo>
                  <a:cubicBezTo>
                    <a:pt x="90976" y="560222"/>
                    <a:pt x="0" y="434812"/>
                    <a:pt x="0" y="280111"/>
                  </a:cubicBezTo>
                  <a:cubicBezTo>
                    <a:pt x="0" y="1254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23574" cy="59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89260" y="3110313"/>
            <a:ext cx="4353594" cy="3376256"/>
          </a:xfrm>
          <a:custGeom>
            <a:avLst/>
            <a:gdLst/>
            <a:ahLst/>
            <a:cxnLst/>
            <a:rect r="r" b="b" t="t" l="l"/>
            <a:pathLst>
              <a:path h="3376256" w="4353594">
                <a:moveTo>
                  <a:pt x="0" y="0"/>
                </a:moveTo>
                <a:lnTo>
                  <a:pt x="4353594" y="0"/>
                </a:lnTo>
                <a:lnTo>
                  <a:pt x="4353594" y="3376256"/>
                </a:lnTo>
                <a:lnTo>
                  <a:pt x="0" y="3376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69175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5634" y="1199689"/>
            <a:ext cx="8136944" cy="164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I. Task 1 - Create New Session - Importing &amp; Reading Dataset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64781" y="4089400"/>
            <a:ext cx="731466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Read RAW interactions from the provided link.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Ensure all fields have the correct data types.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3970" y="0"/>
            <a:ext cx="9658350" cy="2457783"/>
            <a:chOff x="0" y="0"/>
            <a:chExt cx="2543763" cy="647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647317"/>
            </a:xfrm>
            <a:custGeom>
              <a:avLst/>
              <a:gdLst/>
              <a:ahLst/>
              <a:cxnLst/>
              <a:rect r="r" b="b" t="t" l="l"/>
              <a:pathLst>
                <a:path h="647317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647317"/>
                  </a:lnTo>
                  <a:lnTo>
                    <a:pt x="0" y="647317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685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02828" y="2617067"/>
            <a:ext cx="8800317" cy="6641233"/>
          </a:xfrm>
          <a:custGeom>
            <a:avLst/>
            <a:gdLst/>
            <a:ahLst/>
            <a:cxnLst/>
            <a:rect r="r" b="b" t="t" l="l"/>
            <a:pathLst>
              <a:path h="6641233" w="8800317">
                <a:moveTo>
                  <a:pt x="0" y="0"/>
                </a:moveTo>
                <a:lnTo>
                  <a:pt x="8800317" y="0"/>
                </a:lnTo>
                <a:lnTo>
                  <a:pt x="8800317" y="6641233"/>
                </a:lnTo>
                <a:lnTo>
                  <a:pt x="0" y="664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0296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0296" y="1199689"/>
            <a:ext cx="8136944" cy="108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II. Task 2: Extract Nutrition Features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881782" y="3577405"/>
            <a:ext cx="7270916" cy="4720557"/>
            <a:chOff x="0" y="0"/>
            <a:chExt cx="3623574" cy="23525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3574" cy="2352563"/>
            </a:xfrm>
            <a:custGeom>
              <a:avLst/>
              <a:gdLst/>
              <a:ahLst/>
              <a:cxnLst/>
              <a:rect r="r" b="b" t="t" l="l"/>
              <a:pathLst>
                <a:path h="2352563" w="3623574">
                  <a:moveTo>
                    <a:pt x="3420374" y="0"/>
                  </a:moveTo>
                  <a:cubicBezTo>
                    <a:pt x="3532598" y="0"/>
                    <a:pt x="3623574" y="526639"/>
                    <a:pt x="3623574" y="1176281"/>
                  </a:cubicBezTo>
                  <a:cubicBezTo>
                    <a:pt x="3623574" y="1825923"/>
                    <a:pt x="3532598" y="2352563"/>
                    <a:pt x="3420374" y="2352563"/>
                  </a:cubicBezTo>
                  <a:lnTo>
                    <a:pt x="203200" y="2352563"/>
                  </a:lnTo>
                  <a:cubicBezTo>
                    <a:pt x="90976" y="2352563"/>
                    <a:pt x="0" y="1825923"/>
                    <a:pt x="0" y="1176281"/>
                  </a:cubicBezTo>
                  <a:cubicBezTo>
                    <a:pt x="0" y="5266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5B5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23574" cy="2390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81782" y="4037277"/>
            <a:ext cx="7142413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Extracting the “Nutrition” Column” into individual features, specifically into 7 separate columns: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calories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total_fat_PDV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sugar_PDV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sodium_PDV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protein_PDV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saturated_fat_PDV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carbohydrates_PDV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 This helps us easily compare the dataset and usefully for the analysis 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9019" y="2604603"/>
            <a:ext cx="4092276" cy="2017510"/>
            <a:chOff x="0" y="0"/>
            <a:chExt cx="1236561" cy="6096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6561" cy="609630"/>
            </a:xfrm>
            <a:custGeom>
              <a:avLst/>
              <a:gdLst/>
              <a:ahLst/>
              <a:cxnLst/>
              <a:rect r="r" b="b" t="t" l="l"/>
              <a:pathLst>
                <a:path h="609630" w="1236561">
                  <a:moveTo>
                    <a:pt x="75673" y="0"/>
                  </a:moveTo>
                  <a:lnTo>
                    <a:pt x="1160888" y="0"/>
                  </a:lnTo>
                  <a:cubicBezTo>
                    <a:pt x="1180958" y="0"/>
                    <a:pt x="1200205" y="7973"/>
                    <a:pt x="1214397" y="22164"/>
                  </a:cubicBezTo>
                  <a:cubicBezTo>
                    <a:pt x="1228589" y="36356"/>
                    <a:pt x="1236561" y="55604"/>
                    <a:pt x="1236561" y="75673"/>
                  </a:cubicBezTo>
                  <a:lnTo>
                    <a:pt x="1236561" y="533957"/>
                  </a:lnTo>
                  <a:cubicBezTo>
                    <a:pt x="1236561" y="554027"/>
                    <a:pt x="1228589" y="573274"/>
                    <a:pt x="1214397" y="587466"/>
                  </a:cubicBezTo>
                  <a:cubicBezTo>
                    <a:pt x="1200205" y="601657"/>
                    <a:pt x="1180958" y="609630"/>
                    <a:pt x="1160888" y="609630"/>
                  </a:cubicBezTo>
                  <a:lnTo>
                    <a:pt x="75673" y="609630"/>
                  </a:lnTo>
                  <a:cubicBezTo>
                    <a:pt x="55604" y="609630"/>
                    <a:pt x="36356" y="601657"/>
                    <a:pt x="22164" y="587466"/>
                  </a:cubicBezTo>
                  <a:cubicBezTo>
                    <a:pt x="7973" y="573274"/>
                    <a:pt x="0" y="554027"/>
                    <a:pt x="0" y="533957"/>
                  </a:cubicBezTo>
                  <a:lnTo>
                    <a:pt x="0" y="75673"/>
                  </a:lnTo>
                  <a:cubicBezTo>
                    <a:pt x="0" y="55604"/>
                    <a:pt x="7973" y="36356"/>
                    <a:pt x="22164" y="22164"/>
                  </a:cubicBezTo>
                  <a:cubicBezTo>
                    <a:pt x="36356" y="7973"/>
                    <a:pt x="55604" y="0"/>
                    <a:pt x="75673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236561" cy="685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64264" y="2619786"/>
            <a:ext cx="4559472" cy="2002327"/>
            <a:chOff x="0" y="0"/>
            <a:chExt cx="1315424" cy="5776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5424" cy="577679"/>
            </a:xfrm>
            <a:custGeom>
              <a:avLst/>
              <a:gdLst/>
              <a:ahLst/>
              <a:cxnLst/>
              <a:rect r="r" b="b" t="t" l="l"/>
              <a:pathLst>
                <a:path h="577679" w="1315424">
                  <a:moveTo>
                    <a:pt x="67919" y="0"/>
                  </a:moveTo>
                  <a:lnTo>
                    <a:pt x="1247504" y="0"/>
                  </a:lnTo>
                  <a:cubicBezTo>
                    <a:pt x="1265518" y="0"/>
                    <a:pt x="1282793" y="7156"/>
                    <a:pt x="1295531" y="19893"/>
                  </a:cubicBezTo>
                  <a:cubicBezTo>
                    <a:pt x="1308268" y="32631"/>
                    <a:pt x="1315424" y="49906"/>
                    <a:pt x="1315424" y="67919"/>
                  </a:cubicBezTo>
                  <a:lnTo>
                    <a:pt x="1315424" y="509759"/>
                  </a:lnTo>
                  <a:cubicBezTo>
                    <a:pt x="1315424" y="547270"/>
                    <a:pt x="1285015" y="577679"/>
                    <a:pt x="1247504" y="577679"/>
                  </a:cubicBezTo>
                  <a:lnTo>
                    <a:pt x="67919" y="577679"/>
                  </a:lnTo>
                  <a:cubicBezTo>
                    <a:pt x="30409" y="577679"/>
                    <a:pt x="0" y="547270"/>
                    <a:pt x="0" y="509759"/>
                  </a:cubicBezTo>
                  <a:lnTo>
                    <a:pt x="0" y="67919"/>
                  </a:lnTo>
                  <a:cubicBezTo>
                    <a:pt x="0" y="30409"/>
                    <a:pt x="30409" y="0"/>
                    <a:pt x="67919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315424" cy="653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757007" y="8985885"/>
            <a:ext cx="502293" cy="502293"/>
            <a:chOff x="0" y="0"/>
            <a:chExt cx="669724" cy="669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267928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1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1" y="299604"/>
                  </a:lnTo>
                  <a:lnTo>
                    <a:pt x="18051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314825" y="0"/>
            <a:ext cx="9658350" cy="2457783"/>
            <a:chOff x="0" y="0"/>
            <a:chExt cx="2543763" cy="6473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43763" cy="647317"/>
            </a:xfrm>
            <a:custGeom>
              <a:avLst/>
              <a:gdLst/>
              <a:ahLst/>
              <a:cxnLst/>
              <a:rect r="r" b="b" t="t" l="l"/>
              <a:pathLst>
                <a:path h="647317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647317"/>
                  </a:lnTo>
                  <a:lnTo>
                    <a:pt x="0" y="647317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543763" cy="685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0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9019" y="485130"/>
            <a:ext cx="1246402" cy="888281"/>
            <a:chOff x="0" y="0"/>
            <a:chExt cx="328271" cy="2339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8271" cy="233950"/>
            </a:xfrm>
            <a:custGeom>
              <a:avLst/>
              <a:gdLst/>
              <a:ahLst/>
              <a:cxnLst/>
              <a:rect r="r" b="b" t="t" l="l"/>
              <a:pathLst>
                <a:path h="233950" w="328271">
                  <a:moveTo>
                    <a:pt x="116975" y="0"/>
                  </a:moveTo>
                  <a:lnTo>
                    <a:pt x="211295" y="0"/>
                  </a:lnTo>
                  <a:cubicBezTo>
                    <a:pt x="275899" y="0"/>
                    <a:pt x="328271" y="52372"/>
                    <a:pt x="328271" y="116975"/>
                  </a:cubicBezTo>
                  <a:lnTo>
                    <a:pt x="328271" y="116975"/>
                  </a:lnTo>
                  <a:cubicBezTo>
                    <a:pt x="328271" y="181579"/>
                    <a:pt x="275899" y="233950"/>
                    <a:pt x="211295" y="233950"/>
                  </a:cubicBezTo>
                  <a:lnTo>
                    <a:pt x="116975" y="233950"/>
                  </a:lnTo>
                  <a:cubicBezTo>
                    <a:pt x="52372" y="233950"/>
                    <a:pt x="0" y="181579"/>
                    <a:pt x="0" y="116975"/>
                  </a:cubicBezTo>
                  <a:lnTo>
                    <a:pt x="0" y="116975"/>
                  </a:lnTo>
                  <a:cubicBezTo>
                    <a:pt x="0" y="52372"/>
                    <a:pt x="52372" y="0"/>
                    <a:pt x="116975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328271" cy="310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89019" y="574530"/>
            <a:ext cx="1246402" cy="654361"/>
          </a:xfrm>
          <a:custGeom>
            <a:avLst/>
            <a:gdLst/>
            <a:ahLst/>
            <a:cxnLst/>
            <a:rect r="r" b="b" t="t" l="l"/>
            <a:pathLst>
              <a:path h="654361" w="1246402">
                <a:moveTo>
                  <a:pt x="0" y="0"/>
                </a:moveTo>
                <a:lnTo>
                  <a:pt x="1246403" y="0"/>
                </a:lnTo>
                <a:lnTo>
                  <a:pt x="1246403" y="654362"/>
                </a:lnTo>
                <a:lnTo>
                  <a:pt x="0" y="654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882202" y="4981097"/>
            <a:ext cx="6523597" cy="4696990"/>
          </a:xfrm>
          <a:custGeom>
            <a:avLst/>
            <a:gdLst/>
            <a:ahLst/>
            <a:cxnLst/>
            <a:rect r="r" b="b" t="t" l="l"/>
            <a:pathLst>
              <a:path h="4696990" w="6523597">
                <a:moveTo>
                  <a:pt x="0" y="0"/>
                </a:moveTo>
                <a:lnTo>
                  <a:pt x="6523596" y="0"/>
                </a:lnTo>
                <a:lnTo>
                  <a:pt x="6523596" y="4696989"/>
                </a:lnTo>
                <a:lnTo>
                  <a:pt x="0" y="46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70356" y="2703489"/>
            <a:ext cx="3333809" cy="2079223"/>
            <a:chOff x="0" y="0"/>
            <a:chExt cx="4445079" cy="27722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118"/>
              <a:ext cx="4445079" cy="416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9"/>
                </a:lnSpc>
                <a:spcBef>
                  <a:spcPct val="0"/>
                </a:spcBef>
              </a:pPr>
              <a:r>
                <a:rPr lang="en-US" b="true" sz="1999" spc="173" u="non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TARGET/OBJECTIVE # 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442940"/>
              <a:ext cx="4445079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Standardize the nutrition values to a per 100 calories basis to account for serving size variations.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00552" y="2656695"/>
            <a:ext cx="3714414" cy="2082593"/>
            <a:chOff x="0" y="0"/>
            <a:chExt cx="4952552" cy="277679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4952552" cy="42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b="true" sz="2000" spc="174" u="non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TARGET/OBJECTIVE # 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47399"/>
              <a:ext cx="4952552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Divide each of the nutrition columns (except calories) by the calories value, then multiply by 100.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31862" y="1199689"/>
            <a:ext cx="8136944" cy="108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65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III. Task 3: Standardize Nutrition Values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2535242" y="2619786"/>
            <a:ext cx="4870133" cy="2002327"/>
            <a:chOff x="0" y="0"/>
            <a:chExt cx="1572587" cy="646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72587" cy="646560"/>
            </a:xfrm>
            <a:custGeom>
              <a:avLst/>
              <a:gdLst/>
              <a:ahLst/>
              <a:cxnLst/>
              <a:rect r="r" b="b" t="t" l="l"/>
              <a:pathLst>
                <a:path h="646560" w="1572587">
                  <a:moveTo>
                    <a:pt x="63587" y="0"/>
                  </a:moveTo>
                  <a:lnTo>
                    <a:pt x="1509000" y="0"/>
                  </a:lnTo>
                  <a:cubicBezTo>
                    <a:pt x="1525864" y="0"/>
                    <a:pt x="1542038" y="6699"/>
                    <a:pt x="1553963" y="18624"/>
                  </a:cubicBezTo>
                  <a:cubicBezTo>
                    <a:pt x="1565887" y="30549"/>
                    <a:pt x="1572587" y="46723"/>
                    <a:pt x="1572587" y="63587"/>
                  </a:cubicBezTo>
                  <a:lnTo>
                    <a:pt x="1572587" y="582973"/>
                  </a:lnTo>
                  <a:cubicBezTo>
                    <a:pt x="1572587" y="599837"/>
                    <a:pt x="1565887" y="616011"/>
                    <a:pt x="1553963" y="627936"/>
                  </a:cubicBezTo>
                  <a:cubicBezTo>
                    <a:pt x="1542038" y="639861"/>
                    <a:pt x="1525864" y="646560"/>
                    <a:pt x="1509000" y="646560"/>
                  </a:cubicBezTo>
                  <a:lnTo>
                    <a:pt x="63587" y="646560"/>
                  </a:lnTo>
                  <a:cubicBezTo>
                    <a:pt x="46723" y="646560"/>
                    <a:pt x="30549" y="639861"/>
                    <a:pt x="18624" y="627936"/>
                  </a:cubicBezTo>
                  <a:cubicBezTo>
                    <a:pt x="6699" y="616011"/>
                    <a:pt x="0" y="599837"/>
                    <a:pt x="0" y="582973"/>
                  </a:cubicBezTo>
                  <a:lnTo>
                    <a:pt x="0" y="63587"/>
                  </a:lnTo>
                  <a:cubicBezTo>
                    <a:pt x="0" y="46723"/>
                    <a:pt x="6699" y="30549"/>
                    <a:pt x="18624" y="18624"/>
                  </a:cubicBezTo>
                  <a:cubicBezTo>
                    <a:pt x="30549" y="6699"/>
                    <a:pt x="46723" y="0"/>
                    <a:pt x="63587" y="0"/>
                  </a:cubicBezTo>
                  <a:close/>
                </a:path>
              </a:pathLst>
            </a:custGeom>
            <a:solidFill>
              <a:srgbClr val="B5B5D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1572587" cy="72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804861" y="2756645"/>
            <a:ext cx="4600514" cy="1723807"/>
            <a:chOff x="0" y="0"/>
            <a:chExt cx="6134019" cy="229840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640"/>
              <a:ext cx="6134019" cy="42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b="true" sz="2000" spc="174" u="none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TARGET/OBJECTIVE # 3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438950"/>
              <a:ext cx="6134019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0B081D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This helps avoid confusion between nutritional values ​​and allows for fair comparisons between recipes with different serving sizes.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2727" y="2725144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6" y="0"/>
                </a:lnTo>
                <a:lnTo>
                  <a:pt x="8996086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19702" y="4865390"/>
            <a:ext cx="4148975" cy="4159373"/>
          </a:xfrm>
          <a:custGeom>
            <a:avLst/>
            <a:gdLst/>
            <a:ahLst/>
            <a:cxnLst/>
            <a:rect r="r" b="b" t="t" l="l"/>
            <a:pathLst>
              <a:path h="4159373" w="4148975">
                <a:moveTo>
                  <a:pt x="0" y="0"/>
                </a:moveTo>
                <a:lnTo>
                  <a:pt x="4148975" y="0"/>
                </a:lnTo>
                <a:lnTo>
                  <a:pt x="4148975" y="4159374"/>
                </a:lnTo>
                <a:lnTo>
                  <a:pt x="0" y="4159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15020" y="4065908"/>
            <a:ext cx="5758338" cy="57583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8965" y="6763406"/>
            <a:ext cx="363341" cy="3633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94249" y="3980676"/>
            <a:ext cx="363341" cy="3633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73418" y="6763406"/>
            <a:ext cx="363341" cy="3633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94249" y="9739014"/>
            <a:ext cx="363341" cy="3633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335125" y="-1268160"/>
            <a:ext cx="9353441" cy="6757861"/>
          </a:xfrm>
          <a:custGeom>
            <a:avLst/>
            <a:gdLst/>
            <a:ahLst/>
            <a:cxnLst/>
            <a:rect r="r" b="b" t="t" l="l"/>
            <a:pathLst>
              <a:path h="6757861" w="9353441">
                <a:moveTo>
                  <a:pt x="0" y="0"/>
                </a:moveTo>
                <a:lnTo>
                  <a:pt x="9353441" y="0"/>
                </a:lnTo>
                <a:lnTo>
                  <a:pt x="9353441" y="6757862"/>
                </a:lnTo>
                <a:lnTo>
                  <a:pt x="0" y="6757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314825" y="0"/>
            <a:ext cx="9658350" cy="2265257"/>
            <a:chOff x="0" y="0"/>
            <a:chExt cx="2543763" cy="5966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43763" cy="596611"/>
            </a:xfrm>
            <a:custGeom>
              <a:avLst/>
              <a:gdLst/>
              <a:ahLst/>
              <a:cxnLst/>
              <a:rect r="r" b="b" t="t" l="l"/>
              <a:pathLst>
                <a:path h="59661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596611"/>
                  </a:lnTo>
                  <a:lnTo>
                    <a:pt x="0" y="596611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543763" cy="634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389549" y="6267527"/>
            <a:ext cx="7869751" cy="3471487"/>
          </a:xfrm>
          <a:custGeom>
            <a:avLst/>
            <a:gdLst/>
            <a:ahLst/>
            <a:cxnLst/>
            <a:rect r="r" b="b" t="t" l="l"/>
            <a:pathLst>
              <a:path h="3471487" w="7869751">
                <a:moveTo>
                  <a:pt x="0" y="0"/>
                </a:moveTo>
                <a:lnTo>
                  <a:pt x="7869751" y="0"/>
                </a:lnTo>
                <a:lnTo>
                  <a:pt x="7869751" y="3471487"/>
                </a:lnTo>
                <a:lnTo>
                  <a:pt x="0" y="3471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89549" y="2265257"/>
            <a:ext cx="7869751" cy="3423090"/>
          </a:xfrm>
          <a:custGeom>
            <a:avLst/>
            <a:gdLst/>
            <a:ahLst/>
            <a:cxnLst/>
            <a:rect r="r" b="b" t="t" l="l"/>
            <a:pathLst>
              <a:path h="3423090" w="7869751">
                <a:moveTo>
                  <a:pt x="0" y="0"/>
                </a:moveTo>
                <a:lnTo>
                  <a:pt x="7869751" y="0"/>
                </a:lnTo>
                <a:lnTo>
                  <a:pt x="7869751" y="3423090"/>
                </a:lnTo>
                <a:lnTo>
                  <a:pt x="0" y="3423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82307" y="2436740"/>
            <a:ext cx="507163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 tags column is currently read as a string. Convert it to an array of strings for ease of handling.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021151" y="533997"/>
            <a:ext cx="8245699" cy="72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TASKS AND SOLUTION</a:t>
            </a: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35430" y="1199689"/>
            <a:ext cx="6617139" cy="10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3165" strike="noStrike" u="non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IV. Task 4: Convert Tags to Array</a:t>
            </a:r>
          </a:p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049606" y="5899227"/>
            <a:ext cx="185695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DAGXYQWrasU</dc:identifier>
  <dcterms:modified xsi:type="dcterms:W3CDTF">2011-08-01T06:04:30Z</dcterms:modified>
  <cp:revision>1</cp:revision>
  <dc:title>TEAM 2 - FINAL ASSIGNMENT - BIG DATA2</dc:title>
</cp:coreProperties>
</file>